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2192000" cy="6858000"/>
  <p:notesSz cx="6858000" cy="9144000"/>
  <p:embeddedFontLst>
    <p:embeddedFont>
      <p:font typeface="Verdana" panose="020B0604030504040204" pitchFamily="34" charset="0"/>
      <p:regular r:id="rId29"/>
      <p:bold r:id="rId30"/>
      <p:italic r:id="rId31"/>
      <p:boldItalic r:id="rId32"/>
    </p:embeddedFont>
    <p:embeddedFont>
      <p:font typeface="Helvetica Neue" panose="020B0604020202020204" charset="0"/>
      <p:regular r:id="rId33"/>
      <p:bold r:id="rId34"/>
      <p:italic r:id="rId35"/>
      <p:boldItalic r:id="rId36"/>
    </p:embeddedFont>
    <p:embeddedFont>
      <p:font typeface="Calibri" panose="020F0502020204030204" pitchFamily="3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307"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wrap="square" lIns="91425" tIns="91425" rIns="91425" bIns="91425" anchor="t" anchorCtr="0"/>
          <a:lstStyle>
            <a:lvl1pPr marL="0" marR="0" lvl="0" indent="0" algn="l" rtl="0">
              <a:spcBef>
                <a:spcPts val="0"/>
              </a:spcBef>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wrap="square" lIns="91425" tIns="91425" rIns="91425" bIns="91425" anchor="t" anchorCtr="0"/>
          <a:lstStyle>
            <a:lvl1pPr marL="0" marR="0" lvl="0" indent="0" algn="r" rtl="0">
              <a:spcBef>
                <a:spcPts val="0"/>
              </a:spcBef>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400" cy="3600450"/>
          </a:xfrm>
          <a:prstGeom prst="rect">
            <a:avLst/>
          </a:prstGeom>
          <a:noFill/>
          <a:ln>
            <a:noFill/>
          </a:ln>
        </p:spPr>
        <p:txBody>
          <a:bodyPr wrap="square" lIns="91425" tIns="91425" rIns="91425" bIns="91425" anchor="t" anchorCtr="0"/>
          <a:lstStyle>
            <a:lvl1pPr marL="0" marR="0" lvl="0" indent="0" algn="l" rtl="0">
              <a:spcBef>
                <a:spcPts val="0"/>
              </a:spcBef>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buSzPts val="1400"/>
              <a:buNone/>
              <a:defRPr sz="12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2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2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2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2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2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2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wrap="square" lIns="91425" tIns="91425" rIns="91425" bIns="91425" anchor="b" anchorCtr="0"/>
          <a:lstStyle>
            <a:lvl1pPr marL="0" marR="0" lvl="0" indent="0" algn="l" rtl="0">
              <a:spcBef>
                <a:spcPts val="0"/>
              </a:spcBef>
              <a:buSzPts val="1400"/>
              <a:buNone/>
              <a:defRPr sz="1200" b="0" i="0" u="none" strike="noStrike" cap="none">
                <a:solidFill>
                  <a:schemeClr val="dk1"/>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Shape 274"/>
          <p:cNvSpPr txBox="1">
            <a:spLocks noGrp="1"/>
          </p:cNvSpPr>
          <p:nvPr>
            <p:ph type="body" idx="1"/>
          </p:nvPr>
        </p:nvSpPr>
        <p:spPr>
          <a:xfrm>
            <a:off x="685800" y="4400550"/>
            <a:ext cx="5486400" cy="3600600"/>
          </a:xfrm>
          <a:prstGeom prst="rect">
            <a:avLst/>
          </a:prstGeom>
        </p:spPr>
        <p:txBody>
          <a:bodyPr wrap="square" lIns="91425" tIns="91425" rIns="91425" bIns="91425" anchor="t" anchorCtr="0">
            <a:noAutofit/>
          </a:bodyPr>
          <a:lstStyle/>
          <a:p>
            <a:pPr lvl="0" rtl="0">
              <a:spcBef>
                <a:spcPts val="0"/>
              </a:spcBef>
              <a:buNone/>
            </a:pPr>
            <a:r>
              <a:rPr lang="en-US"/>
              <a:t>Shayaan</a:t>
            </a:r>
          </a:p>
        </p:txBody>
      </p:sp>
      <p:sp>
        <p:nvSpPr>
          <p:cNvPr id="275" name="Shape 27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Shape 29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94" name="Shape 294"/>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Shayaan</a:t>
            </a:r>
          </a:p>
        </p:txBody>
      </p:sp>
      <p:sp>
        <p:nvSpPr>
          <p:cNvPr id="295" name="Shape 295"/>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11</a:t>
            </a:fld>
            <a:endParaRPr lang="en-US" sz="1200">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14" name="Shape 314"/>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Shayaan</a:t>
            </a:r>
          </a:p>
        </p:txBody>
      </p:sp>
      <p:sp>
        <p:nvSpPr>
          <p:cNvPr id="315" name="Shape 315"/>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12</a:t>
            </a:fld>
            <a:endParaRPr lang="en-US" sz="1200">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37" name="Shape 337"/>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Shayaan</a:t>
            </a:r>
          </a:p>
        </p:txBody>
      </p:sp>
      <p:sp>
        <p:nvSpPr>
          <p:cNvPr id="338" name="Shape 338"/>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13</a:t>
            </a:fld>
            <a:endParaRPr lang="en-US" sz="1200">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Shape 35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58" name="Shape 358"/>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lvl="0" indent="387350" rtl="0">
              <a:lnSpc>
                <a:spcPct val="150000"/>
              </a:lnSpc>
              <a:spcBef>
                <a:spcPts val="0"/>
              </a:spcBef>
              <a:buClr>
                <a:schemeClr val="dk1"/>
              </a:buClr>
              <a:buSzPts val="1100"/>
              <a:buFont typeface="Arial"/>
              <a:buNone/>
            </a:pPr>
            <a:r>
              <a:rPr lang="en-US" sz="1100">
                <a:highlight>
                  <a:srgbClr val="FFFFFF"/>
                </a:highlight>
                <a:latin typeface="Verdana"/>
                <a:ea typeface="Verdana"/>
                <a:cs typeface="Verdana"/>
                <a:sym typeface="Verdana"/>
              </a:rPr>
              <a:t>Tesla hopes to boost productivity through increased automation, mainly by raising the machine to human ratio in the factory. The second area of improvement is quality management. By assuring more accurate quality metrics, Tesla will save on the number of personnel required to check, and eventually redo and replace sub-standard car parts. A third area is layout design and strategy. Optimizing this area will streamline processes and maximize utilization of equipment and facilities, and integrate advanced internal communication. A fourth area of improvement is resource scheduling, such as planning equipment usage as well as ordering in a timely manner ensure maximum slack for critical chain processes. This, coupled with a fifth point about inventory management, can ensure a consistent throughput of cars through each part of the process.</a:t>
            </a:r>
          </a:p>
        </p:txBody>
      </p:sp>
      <p:sp>
        <p:nvSpPr>
          <p:cNvPr id="359" name="Shape 359"/>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14</a:t>
            </a:fld>
            <a:endParaRPr lang="en-US" sz="1200">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380" name="Shape 380"/>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GF: 10m sqft, $5b</a:t>
            </a:r>
          </a:p>
        </p:txBody>
      </p:sp>
      <p:sp>
        <p:nvSpPr>
          <p:cNvPr id="381" name="Shape 381"/>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15</a:t>
            </a:fld>
            <a:endParaRPr lang="en-US" sz="1200">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Shape 4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02" name="Shape 402"/>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GF: 10m sqft, $5b</a:t>
            </a:r>
          </a:p>
        </p:txBody>
      </p:sp>
      <p:sp>
        <p:nvSpPr>
          <p:cNvPr id="403" name="Shape 403"/>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16</a:t>
            </a:fld>
            <a:endParaRPr lang="en-US" sz="1200">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Shape 4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28" name="Shape 428"/>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GF: 10m sqft, $5b</a:t>
            </a:r>
          </a:p>
        </p:txBody>
      </p:sp>
      <p:sp>
        <p:nvSpPr>
          <p:cNvPr id="429" name="Shape 429"/>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17</a:t>
            </a:fld>
            <a:endParaRPr lang="en-US" sz="1200">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Shape 450"/>
          <p:cNvSpPr txBox="1">
            <a:spLocks noGrp="1"/>
          </p:cNvSpPr>
          <p:nvPr>
            <p:ph type="body" idx="1"/>
          </p:nvPr>
        </p:nvSpPr>
        <p:spPr>
          <a:xfrm>
            <a:off x="685800" y="4400550"/>
            <a:ext cx="5486400" cy="3600600"/>
          </a:xfrm>
          <a:prstGeom prst="rect">
            <a:avLst/>
          </a:prstGeom>
        </p:spPr>
        <p:txBody>
          <a:bodyPr wrap="square" lIns="91425" tIns="91425" rIns="91425" bIns="91425" anchor="t" anchorCtr="0">
            <a:noAutofit/>
          </a:bodyPr>
          <a:lstStyle/>
          <a:p>
            <a:pPr lvl="0" rtl="0">
              <a:spcBef>
                <a:spcPts val="0"/>
              </a:spcBef>
              <a:buNone/>
            </a:pPr>
            <a:r>
              <a:rPr lang="en-US"/>
              <a:t>Clayton</a:t>
            </a:r>
          </a:p>
        </p:txBody>
      </p:sp>
      <p:sp>
        <p:nvSpPr>
          <p:cNvPr id="451" name="Shape 45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Shape 46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70" name="Shape 470"/>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Clayton</a:t>
            </a:r>
          </a:p>
        </p:txBody>
      </p:sp>
      <p:sp>
        <p:nvSpPr>
          <p:cNvPr id="471" name="Shape 471"/>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19</a:t>
            </a:fld>
            <a:endParaRPr lang="en-US" sz="1200">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5" name="Shape 95"/>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a:t>Munish - no need to restate each one before stating the next</a:t>
            </a:r>
          </a:p>
        </p:txBody>
      </p:sp>
      <p:sp>
        <p:nvSpPr>
          <p:cNvPr id="96" name="Shape 96"/>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2</a:t>
            </a:fld>
            <a:endParaRPr lang="en-US" sz="1200">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Shape 48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90" name="Shape 490"/>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Clayton</a:t>
            </a:r>
          </a:p>
        </p:txBody>
      </p:sp>
      <p:sp>
        <p:nvSpPr>
          <p:cNvPr id="491" name="Shape 491"/>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20</a:t>
            </a:fld>
            <a:endParaRPr lang="en-US" sz="1200">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Shape 52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21" name="Shape 521"/>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Clayton</a:t>
            </a:r>
          </a:p>
        </p:txBody>
      </p:sp>
      <p:sp>
        <p:nvSpPr>
          <p:cNvPr id="522" name="Shape 522"/>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21</a:t>
            </a:fld>
            <a:endParaRPr lang="en-US" sz="1200">
              <a:solidFill>
                <a:schemeClr val="dk1"/>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Shape 544"/>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r>
              <a:rPr lang="en-US"/>
              <a:t>Matthew</a:t>
            </a:r>
          </a:p>
        </p:txBody>
      </p:sp>
      <p:sp>
        <p:nvSpPr>
          <p:cNvPr id="545" name="Shape 54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Shape 56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64" name="Shape 564"/>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a:t>Matthew</a:t>
            </a:r>
          </a:p>
        </p:txBody>
      </p:sp>
      <p:sp>
        <p:nvSpPr>
          <p:cNvPr id="565" name="Shape 565"/>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23</a:t>
            </a:fld>
            <a:endParaRPr lang="en-US" sz="1200">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Shape 585"/>
          <p:cNvSpPr txBox="1">
            <a:spLocks noGrp="1"/>
          </p:cNvSpPr>
          <p:nvPr>
            <p:ph type="body" idx="1"/>
          </p:nvPr>
        </p:nvSpPr>
        <p:spPr>
          <a:xfrm>
            <a:off x="685800" y="4400550"/>
            <a:ext cx="5486400" cy="3600600"/>
          </a:xfrm>
          <a:prstGeom prst="rect">
            <a:avLst/>
          </a:prstGeom>
        </p:spPr>
        <p:txBody>
          <a:bodyPr wrap="square" lIns="91425" tIns="91425" rIns="91425" bIns="91425" anchor="t" anchorCtr="0">
            <a:noAutofit/>
          </a:bodyPr>
          <a:lstStyle/>
          <a:p>
            <a:pPr lvl="0" rtl="0">
              <a:spcBef>
                <a:spcPts val="0"/>
              </a:spcBef>
              <a:buNone/>
            </a:pPr>
            <a:r>
              <a:rPr lang="en-US"/>
              <a:t>Everyone</a:t>
            </a:r>
          </a:p>
        </p:txBody>
      </p:sp>
      <p:sp>
        <p:nvSpPr>
          <p:cNvPr id="586" name="Shape 58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Shape 591"/>
          <p:cNvSpPr txBox="1">
            <a:spLocks noGrp="1"/>
          </p:cNvSpPr>
          <p:nvPr>
            <p:ph type="body" idx="1"/>
          </p:nvPr>
        </p:nvSpPr>
        <p:spPr>
          <a:xfrm>
            <a:off x="685800" y="4400550"/>
            <a:ext cx="5486400" cy="3600600"/>
          </a:xfrm>
          <a:prstGeom prst="rect">
            <a:avLst/>
          </a:prstGeom>
        </p:spPr>
        <p:txBody>
          <a:bodyPr wrap="square" lIns="91425" tIns="91425" rIns="91425" bIns="91425" anchor="t" anchorCtr="0">
            <a:noAutofit/>
          </a:bodyPr>
          <a:lstStyle/>
          <a:p>
            <a:pPr lvl="0" rtl="0">
              <a:spcBef>
                <a:spcPts val="0"/>
              </a:spcBef>
              <a:buNone/>
            </a:pPr>
            <a:endParaRPr/>
          </a:p>
        </p:txBody>
      </p:sp>
      <p:sp>
        <p:nvSpPr>
          <p:cNvPr id="592" name="Shape 5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Shape 60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01" name="Shape 601"/>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endParaRPr sz="1200" b="0" i="0" u="none" strike="noStrike" cap="none">
              <a:solidFill>
                <a:schemeClr val="dk1"/>
              </a:solidFill>
              <a:latin typeface="Arial"/>
              <a:ea typeface="Arial"/>
              <a:cs typeface="Arial"/>
              <a:sym typeface="Arial"/>
            </a:endParaRPr>
          </a:p>
        </p:txBody>
      </p:sp>
      <p:sp>
        <p:nvSpPr>
          <p:cNvPr id="602" name="Shape 602"/>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26</a:t>
            </a:fld>
            <a:endParaRPr lang="en-US" sz="1200">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1" name="Shape 131"/>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Munish</a:t>
            </a:r>
          </a:p>
        </p:txBody>
      </p:sp>
      <p:sp>
        <p:nvSpPr>
          <p:cNvPr id="132" name="Shape 132"/>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3</a:t>
            </a:fld>
            <a:endParaRPr lang="en-US" sz="1200">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r>
              <a:rPr lang="en-US"/>
              <a:t>Matthew</a:t>
            </a:r>
          </a:p>
        </p:txBody>
      </p:sp>
      <p:sp>
        <p:nvSpPr>
          <p:cNvPr id="151" name="Shape 15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70" name="Shape 170"/>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Matthew</a:t>
            </a:r>
          </a:p>
        </p:txBody>
      </p:sp>
      <p:sp>
        <p:nvSpPr>
          <p:cNvPr id="171" name="Shape 171"/>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5</a:t>
            </a:fld>
            <a:endParaRPr lang="en-US" sz="1200">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92" name="Shape 192"/>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Matthew</a:t>
            </a:r>
          </a:p>
        </p:txBody>
      </p:sp>
      <p:sp>
        <p:nvSpPr>
          <p:cNvPr id="193" name="Shape 193"/>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6</a:t>
            </a:fld>
            <a:endParaRPr lang="en-US" sz="1200">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4" name="Shape 214"/>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Matthew</a:t>
            </a:r>
          </a:p>
        </p:txBody>
      </p:sp>
      <p:sp>
        <p:nvSpPr>
          <p:cNvPr id="215" name="Shape 215"/>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7</a:t>
            </a:fld>
            <a:endParaRPr lang="en-US" sz="1200">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r>
              <a:rPr lang="en-US"/>
              <a:t>Munish</a:t>
            </a:r>
          </a:p>
        </p:txBody>
      </p:sp>
      <p:sp>
        <p:nvSpPr>
          <p:cNvPr id="236" name="Shape 23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55" name="Shape 255"/>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R="0" lvl="0" algn="l" rtl="0">
              <a:spcBef>
                <a:spcPts val="0"/>
              </a:spcBef>
              <a:buNone/>
            </a:pPr>
            <a:r>
              <a:rPr lang="en-US"/>
              <a:t>Munish</a:t>
            </a:r>
          </a:p>
        </p:txBody>
      </p:sp>
      <p:sp>
        <p:nvSpPr>
          <p:cNvPr id="256" name="Shape 256"/>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dk1"/>
                </a:solidFill>
                <a:latin typeface="Arial"/>
                <a:ea typeface="Arial"/>
                <a:cs typeface="Arial"/>
                <a:sym typeface="Arial"/>
              </a:rPr>
              <a:t>9</a:t>
            </a:fld>
            <a:endParaRPr lang="en-US" sz="1200">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838200" y="365125"/>
            <a:ext cx="10515600" cy="13257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17" name="Shape 17"/>
          <p:cNvSpPr txBox="1">
            <a:spLocks noGrp="1"/>
          </p:cNvSpPr>
          <p:nvPr>
            <p:ph type="body" idx="1"/>
          </p:nvPr>
        </p:nvSpPr>
        <p:spPr>
          <a:xfrm>
            <a:off x="838200" y="1825625"/>
            <a:ext cx="10515600" cy="43512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19" name="Shape 19"/>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20" name="Shape 20"/>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838200" y="365125"/>
            <a:ext cx="10515600" cy="13257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74" name="Shape 74"/>
          <p:cNvSpPr txBox="1">
            <a:spLocks noGrp="1"/>
          </p:cNvSpPr>
          <p:nvPr>
            <p:ph type="body" idx="1"/>
          </p:nvPr>
        </p:nvSpPr>
        <p:spPr>
          <a:xfrm rot="5400000">
            <a:off x="3920400" y="-1256575"/>
            <a:ext cx="4351200" cy="105156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7133400" y="1956625"/>
            <a:ext cx="5811900" cy="26289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80" name="Shape 80"/>
          <p:cNvSpPr txBox="1">
            <a:spLocks noGrp="1"/>
          </p:cNvSpPr>
          <p:nvPr>
            <p:ph type="body" idx="1"/>
          </p:nvPr>
        </p:nvSpPr>
        <p:spPr>
          <a:xfrm rot="5400000">
            <a:off x="1799400" y="-596075"/>
            <a:ext cx="5811900" cy="77343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21"/>
        <p:cNvGrpSpPr/>
        <p:nvPr/>
      </p:nvGrpSpPr>
      <p:grpSpPr>
        <a:xfrm>
          <a:off x="0" y="0"/>
          <a:ext cx="0" cy="0"/>
          <a:chOff x="0" y="0"/>
          <a:chExt cx="0" cy="0"/>
        </a:xfrm>
      </p:grpSpPr>
      <p:sp>
        <p:nvSpPr>
          <p:cNvPr id="22" name="Shape 22"/>
          <p:cNvSpPr txBox="1">
            <a:spLocks noGrp="1"/>
          </p:cNvSpPr>
          <p:nvPr>
            <p:ph type="ctrTitle"/>
          </p:nvPr>
        </p:nvSpPr>
        <p:spPr>
          <a:xfrm>
            <a:off x="1524000" y="1122363"/>
            <a:ext cx="9144000" cy="2387700"/>
          </a:xfrm>
          <a:prstGeom prst="rect">
            <a:avLst/>
          </a:prstGeom>
          <a:noFill/>
          <a:ln>
            <a:noFill/>
          </a:ln>
        </p:spPr>
        <p:txBody>
          <a:bodyPr wrap="square" lIns="91425" tIns="91425" rIns="91425" bIns="91425" anchor="b" anchorCtr="0"/>
          <a:lstStyle>
            <a:lvl1pPr marL="0" marR="0" lvl="0" indent="0" algn="ctr" rtl="0">
              <a:lnSpc>
                <a:spcPct val="90000"/>
              </a:lnSpc>
              <a:spcBef>
                <a:spcPts val="0"/>
              </a:spcBef>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23" name="Shape 23"/>
          <p:cNvSpPr txBox="1">
            <a:spLocks noGrp="1"/>
          </p:cNvSpPr>
          <p:nvPr>
            <p:ph type="subTitle" idx="1"/>
          </p:nvPr>
        </p:nvSpPr>
        <p:spPr>
          <a:xfrm>
            <a:off x="1524000" y="3602038"/>
            <a:ext cx="9144000" cy="1655700"/>
          </a:xfrm>
          <a:prstGeom prst="rect">
            <a:avLst/>
          </a:prstGeom>
          <a:noFill/>
          <a:ln>
            <a:noFill/>
          </a:ln>
        </p:spPr>
        <p:txBody>
          <a:bodyPr wrap="square" lIns="91425" tIns="91425" rIns="91425" bIns="91425" anchor="t" anchorCtr="0"/>
          <a:lstStyle>
            <a:lvl1pPr marL="0" marR="0" lvl="0" indent="0" algn="ctr" rtl="0">
              <a:lnSpc>
                <a:spcPct val="90000"/>
              </a:lnSpc>
              <a:spcBef>
                <a:spcPts val="1000"/>
              </a:spcBef>
              <a:buClr>
                <a:schemeClr val="dk1"/>
              </a:buClr>
              <a:buSzPts val="2400"/>
              <a:buFont typeface="Arial"/>
              <a:buNone/>
              <a:defRPr sz="2400" b="0" i="0" u="none" strike="noStrike" cap="none">
                <a:solidFill>
                  <a:schemeClr val="dk1"/>
                </a:solidFill>
                <a:latin typeface="Arial"/>
                <a:ea typeface="Arial"/>
                <a:cs typeface="Arial"/>
                <a:sym typeface="Arial"/>
              </a:defRPr>
            </a:lvl1pPr>
            <a:lvl2pPr marL="457200" marR="0" lvl="1" indent="0" algn="ctr" rtl="0">
              <a:lnSpc>
                <a:spcPct val="90000"/>
              </a:lnSpc>
              <a:spcBef>
                <a:spcPts val="500"/>
              </a:spcBef>
              <a:buClr>
                <a:schemeClr val="dk1"/>
              </a:buClr>
              <a:buSzPts val="2000"/>
              <a:buFont typeface="Arial"/>
              <a:buNone/>
              <a:defRPr sz="2000" b="0" i="0" u="none" strike="noStrike" cap="none">
                <a:solidFill>
                  <a:schemeClr val="dk1"/>
                </a:solidFill>
                <a:latin typeface="Arial"/>
                <a:ea typeface="Arial"/>
                <a:cs typeface="Arial"/>
                <a:sym typeface="Arial"/>
              </a:defRPr>
            </a:lvl2pPr>
            <a:lvl3pPr marL="914400" marR="0" lvl="2" indent="0" algn="ctr" rtl="0">
              <a:lnSpc>
                <a:spcPct val="90000"/>
              </a:lnSpc>
              <a:spcBef>
                <a:spcPts val="500"/>
              </a:spcBef>
              <a:buClr>
                <a:schemeClr val="dk1"/>
              </a:buClr>
              <a:buSzPts val="1800"/>
              <a:buFont typeface="Arial"/>
              <a:buNone/>
              <a:defRPr sz="1800" b="0" i="0" u="none" strike="noStrike" cap="none">
                <a:solidFill>
                  <a:schemeClr val="dk1"/>
                </a:solidFill>
                <a:latin typeface="Arial"/>
                <a:ea typeface="Arial"/>
                <a:cs typeface="Arial"/>
                <a:sym typeface="Arial"/>
              </a:defRPr>
            </a:lvl3pPr>
            <a:lvl4pPr marL="1371600" marR="0" lvl="3" indent="0" algn="ctr" rtl="0">
              <a:lnSpc>
                <a:spcPct val="90000"/>
              </a:lnSpc>
              <a:spcBef>
                <a:spcPts val="500"/>
              </a:spcBef>
              <a:buClr>
                <a:schemeClr val="dk1"/>
              </a:buClr>
              <a:buSzPts val="1600"/>
              <a:buFont typeface="Arial"/>
              <a:buNone/>
              <a:defRPr sz="1600" b="0" i="0" u="none" strike="noStrike" cap="none">
                <a:solidFill>
                  <a:schemeClr val="dk1"/>
                </a:solidFill>
                <a:latin typeface="Arial"/>
                <a:ea typeface="Arial"/>
                <a:cs typeface="Arial"/>
                <a:sym typeface="Arial"/>
              </a:defRPr>
            </a:lvl4pPr>
            <a:lvl5pPr marL="1828800" marR="0" lvl="4" indent="0" algn="ctr" rtl="0">
              <a:lnSpc>
                <a:spcPct val="90000"/>
              </a:lnSpc>
              <a:spcBef>
                <a:spcPts val="500"/>
              </a:spcBef>
              <a:buClr>
                <a:schemeClr val="dk1"/>
              </a:buClr>
              <a:buSzPts val="1600"/>
              <a:buFont typeface="Arial"/>
              <a:buNone/>
              <a:defRPr sz="1600" b="0" i="0" u="none" strike="noStrike" cap="none">
                <a:solidFill>
                  <a:schemeClr val="dk1"/>
                </a:solidFill>
                <a:latin typeface="Arial"/>
                <a:ea typeface="Arial"/>
                <a:cs typeface="Arial"/>
                <a:sym typeface="Arial"/>
              </a:defRPr>
            </a:lvl5pPr>
            <a:lvl6pPr marL="2286000" marR="0" lvl="5" indent="0" algn="ctr" rtl="0">
              <a:lnSpc>
                <a:spcPct val="90000"/>
              </a:lnSpc>
              <a:spcBef>
                <a:spcPts val="500"/>
              </a:spcBef>
              <a:buClr>
                <a:schemeClr val="dk1"/>
              </a:buClr>
              <a:buSzPts val="1600"/>
              <a:buFont typeface="Arial"/>
              <a:buNone/>
              <a:defRPr sz="1600" b="0" i="0" u="none" strike="noStrike" cap="none">
                <a:solidFill>
                  <a:schemeClr val="dk1"/>
                </a:solidFill>
                <a:latin typeface="Arial"/>
                <a:ea typeface="Arial"/>
                <a:cs typeface="Arial"/>
                <a:sym typeface="Arial"/>
              </a:defRPr>
            </a:lvl6pPr>
            <a:lvl7pPr marL="2743200" marR="0" lvl="6" indent="0" algn="ctr" rtl="0">
              <a:lnSpc>
                <a:spcPct val="90000"/>
              </a:lnSpc>
              <a:spcBef>
                <a:spcPts val="500"/>
              </a:spcBef>
              <a:buClr>
                <a:schemeClr val="dk1"/>
              </a:buClr>
              <a:buSzPts val="1600"/>
              <a:buFont typeface="Arial"/>
              <a:buNone/>
              <a:defRPr sz="1600" b="0" i="0" u="none" strike="noStrike" cap="none">
                <a:solidFill>
                  <a:schemeClr val="dk1"/>
                </a:solidFill>
                <a:latin typeface="Arial"/>
                <a:ea typeface="Arial"/>
                <a:cs typeface="Arial"/>
                <a:sym typeface="Arial"/>
              </a:defRPr>
            </a:lvl7pPr>
            <a:lvl8pPr marL="3200400" marR="0" lvl="7" indent="0" algn="ctr" rtl="0">
              <a:lnSpc>
                <a:spcPct val="90000"/>
              </a:lnSpc>
              <a:spcBef>
                <a:spcPts val="500"/>
              </a:spcBef>
              <a:buClr>
                <a:schemeClr val="dk1"/>
              </a:buClr>
              <a:buSzPts val="1600"/>
              <a:buFont typeface="Arial"/>
              <a:buNone/>
              <a:defRPr sz="1600" b="0" i="0" u="none" strike="noStrike" cap="none">
                <a:solidFill>
                  <a:schemeClr val="dk1"/>
                </a:solidFill>
                <a:latin typeface="Arial"/>
                <a:ea typeface="Arial"/>
                <a:cs typeface="Arial"/>
                <a:sym typeface="Arial"/>
              </a:defRPr>
            </a:lvl8pPr>
            <a:lvl9pPr marL="3657600" marR="0" lvl="8" indent="0" algn="ctr" rtl="0">
              <a:lnSpc>
                <a:spcPct val="90000"/>
              </a:lnSpc>
              <a:spcBef>
                <a:spcPts val="500"/>
              </a:spcBef>
              <a:buClr>
                <a:schemeClr val="dk1"/>
              </a:buClr>
              <a:buSzPts val="1600"/>
              <a:buFont typeface="Arial"/>
              <a:buNone/>
              <a:defRPr sz="1600" b="0" i="0" u="none" strike="noStrike" cap="none">
                <a:solidFill>
                  <a:schemeClr val="dk1"/>
                </a:solidFill>
                <a:latin typeface="Arial"/>
                <a:ea typeface="Arial"/>
                <a:cs typeface="Arial"/>
                <a:sym typeface="Arial"/>
              </a:defRPr>
            </a:lvl9pPr>
          </a:lstStyle>
          <a:p>
            <a:endParaRPr/>
          </a:p>
        </p:txBody>
      </p:sp>
      <p:sp>
        <p:nvSpPr>
          <p:cNvPr id="24" name="Shape 24"/>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25" name="Shape 25"/>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26" name="Shape 26"/>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831850" y="1709738"/>
            <a:ext cx="10515600" cy="28527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29" name="Shape 29"/>
          <p:cNvSpPr txBox="1">
            <a:spLocks noGrp="1"/>
          </p:cNvSpPr>
          <p:nvPr>
            <p:ph type="body" idx="1"/>
          </p:nvPr>
        </p:nvSpPr>
        <p:spPr>
          <a:xfrm>
            <a:off x="831850" y="4589463"/>
            <a:ext cx="10515600" cy="1500300"/>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rgbClr val="888888"/>
              </a:buClr>
              <a:buSzPts val="2400"/>
              <a:buFont typeface="Arial"/>
              <a:buNone/>
              <a:defRPr sz="2400" b="0" i="0" u="none" strike="noStrike" cap="none">
                <a:solidFill>
                  <a:srgbClr val="888888"/>
                </a:solidFill>
                <a:latin typeface="Arial"/>
                <a:ea typeface="Arial"/>
                <a:cs typeface="Arial"/>
                <a:sym typeface="Arial"/>
              </a:defRPr>
            </a:lvl1pPr>
            <a:lvl2pPr marL="457200" marR="0" lvl="1" indent="0" algn="l" rtl="0">
              <a:lnSpc>
                <a:spcPct val="90000"/>
              </a:lnSpc>
              <a:spcBef>
                <a:spcPts val="500"/>
              </a:spcBef>
              <a:buClr>
                <a:srgbClr val="888888"/>
              </a:buClr>
              <a:buSzPts val="2000"/>
              <a:buFont typeface="Arial"/>
              <a:buNone/>
              <a:defRPr sz="2000" b="0" i="0" u="none" strike="noStrike" cap="none">
                <a:solidFill>
                  <a:srgbClr val="888888"/>
                </a:solidFill>
                <a:latin typeface="Arial"/>
                <a:ea typeface="Arial"/>
                <a:cs typeface="Arial"/>
                <a:sym typeface="Arial"/>
              </a:defRPr>
            </a:lvl2pPr>
            <a:lvl3pPr marL="914400" marR="0" lvl="2" indent="0" algn="l" rtl="0">
              <a:lnSpc>
                <a:spcPct val="90000"/>
              </a:lnSpc>
              <a:spcBef>
                <a:spcPts val="500"/>
              </a:spcBef>
              <a:buClr>
                <a:srgbClr val="888888"/>
              </a:buClr>
              <a:buSzPts val="1800"/>
              <a:buFont typeface="Arial"/>
              <a:buNone/>
              <a:defRPr sz="1800" b="0" i="0" u="none" strike="noStrike" cap="none">
                <a:solidFill>
                  <a:srgbClr val="888888"/>
                </a:solidFill>
                <a:latin typeface="Arial"/>
                <a:ea typeface="Arial"/>
                <a:cs typeface="Arial"/>
                <a:sym typeface="Arial"/>
              </a:defRPr>
            </a:lvl3pPr>
            <a:lvl4pPr marL="1371600" marR="0" lvl="3" indent="0" algn="l" rtl="0">
              <a:lnSpc>
                <a:spcPct val="90000"/>
              </a:lnSpc>
              <a:spcBef>
                <a:spcPts val="500"/>
              </a:spcBef>
              <a:buClr>
                <a:srgbClr val="888888"/>
              </a:buClr>
              <a:buSzPts val="1600"/>
              <a:buFont typeface="Arial"/>
              <a:buNone/>
              <a:defRPr sz="1600" b="0" i="0" u="none" strike="noStrike" cap="none">
                <a:solidFill>
                  <a:srgbClr val="888888"/>
                </a:solidFill>
                <a:latin typeface="Arial"/>
                <a:ea typeface="Arial"/>
                <a:cs typeface="Arial"/>
                <a:sym typeface="Arial"/>
              </a:defRPr>
            </a:lvl4pPr>
            <a:lvl5pPr marL="1828800" marR="0" lvl="4" indent="0" algn="l" rtl="0">
              <a:lnSpc>
                <a:spcPct val="90000"/>
              </a:lnSpc>
              <a:spcBef>
                <a:spcPts val="500"/>
              </a:spcBef>
              <a:buClr>
                <a:srgbClr val="888888"/>
              </a:buClr>
              <a:buSzPts val="1600"/>
              <a:buFont typeface="Arial"/>
              <a:buNone/>
              <a:defRPr sz="1600" b="0" i="0" u="none" strike="noStrike" cap="none">
                <a:solidFill>
                  <a:srgbClr val="888888"/>
                </a:solidFill>
                <a:latin typeface="Arial"/>
                <a:ea typeface="Arial"/>
                <a:cs typeface="Arial"/>
                <a:sym typeface="Arial"/>
              </a:defRPr>
            </a:lvl5pPr>
            <a:lvl6pPr marL="2286000" marR="0" lvl="5" indent="0" algn="l" rtl="0">
              <a:lnSpc>
                <a:spcPct val="90000"/>
              </a:lnSpc>
              <a:spcBef>
                <a:spcPts val="500"/>
              </a:spcBef>
              <a:buClr>
                <a:srgbClr val="888888"/>
              </a:buClr>
              <a:buSzPts val="1600"/>
              <a:buFont typeface="Arial"/>
              <a:buNone/>
              <a:defRPr sz="1600" b="0" i="0" u="none" strike="noStrike" cap="none">
                <a:solidFill>
                  <a:srgbClr val="888888"/>
                </a:solidFill>
                <a:latin typeface="Arial"/>
                <a:ea typeface="Arial"/>
                <a:cs typeface="Arial"/>
                <a:sym typeface="Arial"/>
              </a:defRPr>
            </a:lvl6pPr>
            <a:lvl7pPr marL="2743200" marR="0" lvl="6" indent="0" algn="l" rtl="0">
              <a:lnSpc>
                <a:spcPct val="90000"/>
              </a:lnSpc>
              <a:spcBef>
                <a:spcPts val="500"/>
              </a:spcBef>
              <a:buClr>
                <a:srgbClr val="888888"/>
              </a:buClr>
              <a:buSzPts val="1600"/>
              <a:buFont typeface="Arial"/>
              <a:buNone/>
              <a:defRPr sz="1600" b="0" i="0" u="none" strike="noStrike" cap="none">
                <a:solidFill>
                  <a:srgbClr val="888888"/>
                </a:solidFill>
                <a:latin typeface="Arial"/>
                <a:ea typeface="Arial"/>
                <a:cs typeface="Arial"/>
                <a:sym typeface="Arial"/>
              </a:defRPr>
            </a:lvl7pPr>
            <a:lvl8pPr marL="3200400" marR="0" lvl="7" indent="0" algn="l" rtl="0">
              <a:lnSpc>
                <a:spcPct val="90000"/>
              </a:lnSpc>
              <a:spcBef>
                <a:spcPts val="500"/>
              </a:spcBef>
              <a:buClr>
                <a:srgbClr val="888888"/>
              </a:buClr>
              <a:buSzPts val="1600"/>
              <a:buFont typeface="Arial"/>
              <a:buNone/>
              <a:defRPr sz="1600" b="0" i="0" u="none" strike="noStrike" cap="none">
                <a:solidFill>
                  <a:srgbClr val="888888"/>
                </a:solidFill>
                <a:latin typeface="Arial"/>
                <a:ea typeface="Arial"/>
                <a:cs typeface="Arial"/>
                <a:sym typeface="Arial"/>
              </a:defRPr>
            </a:lvl8pPr>
            <a:lvl9pPr marL="3657600" marR="0" lvl="8" indent="0" algn="l" rtl="0">
              <a:lnSpc>
                <a:spcPct val="90000"/>
              </a:lnSpc>
              <a:spcBef>
                <a:spcPts val="500"/>
              </a:spcBef>
              <a:buClr>
                <a:srgbClr val="888888"/>
              </a:buClr>
              <a:buSzPts val="1600"/>
              <a:buFont typeface="Arial"/>
              <a:buNone/>
              <a:defRPr sz="1600" b="0" i="0" u="none" strike="noStrike" cap="none">
                <a:solidFill>
                  <a:srgbClr val="888888"/>
                </a:solidFill>
                <a:latin typeface="Arial"/>
                <a:ea typeface="Arial"/>
                <a:cs typeface="Arial"/>
                <a:sym typeface="Arial"/>
              </a:defRPr>
            </a:lvl9pPr>
          </a:lstStyle>
          <a:p>
            <a:endParaRPr/>
          </a:p>
        </p:txBody>
      </p:sp>
      <p:sp>
        <p:nvSpPr>
          <p:cNvPr id="30" name="Shape 30"/>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31" name="Shape 31"/>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32" name="Shape 32"/>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838200" y="365125"/>
            <a:ext cx="10515600" cy="13257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35" name="Shape 35"/>
          <p:cNvSpPr txBox="1">
            <a:spLocks noGrp="1"/>
          </p:cNvSpPr>
          <p:nvPr>
            <p:ph type="body" idx="1"/>
          </p:nvPr>
        </p:nvSpPr>
        <p:spPr>
          <a:xfrm>
            <a:off x="838200" y="1825625"/>
            <a:ext cx="5181600" cy="43512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body" idx="2"/>
          </p:nvPr>
        </p:nvSpPr>
        <p:spPr>
          <a:xfrm>
            <a:off x="6172200" y="1825625"/>
            <a:ext cx="5181600" cy="43512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38" name="Shape 38"/>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39" name="Shape 39"/>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839788" y="365125"/>
            <a:ext cx="10515600" cy="13257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42" name="Shape 42"/>
          <p:cNvSpPr txBox="1">
            <a:spLocks noGrp="1"/>
          </p:cNvSpPr>
          <p:nvPr>
            <p:ph type="body" idx="1"/>
          </p:nvPr>
        </p:nvSpPr>
        <p:spPr>
          <a:xfrm>
            <a:off x="839788" y="1681163"/>
            <a:ext cx="5157900" cy="823800"/>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ts val="2400"/>
              <a:buFont typeface="Arial"/>
              <a:buNone/>
              <a:defRPr sz="2400" b="1" i="0" u="none" strike="noStrike" cap="none">
                <a:solidFill>
                  <a:schemeClr val="dk1"/>
                </a:solidFill>
                <a:latin typeface="Arial"/>
                <a:ea typeface="Arial"/>
                <a:cs typeface="Arial"/>
                <a:sym typeface="Arial"/>
              </a:defRPr>
            </a:lvl1pPr>
            <a:lvl2pPr marL="457200" marR="0" lvl="1" indent="0" algn="l" rtl="0">
              <a:lnSpc>
                <a:spcPct val="90000"/>
              </a:lnSpc>
              <a:spcBef>
                <a:spcPts val="500"/>
              </a:spcBef>
              <a:buClr>
                <a:schemeClr val="dk1"/>
              </a:buClr>
              <a:buSzPts val="2000"/>
              <a:buFont typeface="Arial"/>
              <a:buNone/>
              <a:defRPr sz="2000" b="1" i="0" u="none" strike="noStrike" cap="none">
                <a:solidFill>
                  <a:schemeClr val="dk1"/>
                </a:solidFill>
                <a:latin typeface="Arial"/>
                <a:ea typeface="Arial"/>
                <a:cs typeface="Arial"/>
                <a:sym typeface="Arial"/>
              </a:defRPr>
            </a:lvl2pPr>
            <a:lvl3pPr marL="914400" marR="0" lvl="2" indent="0" algn="l" rtl="0">
              <a:lnSpc>
                <a:spcPct val="90000"/>
              </a:lnSpc>
              <a:spcBef>
                <a:spcPts val="500"/>
              </a:spcBef>
              <a:buClr>
                <a:schemeClr val="dk1"/>
              </a:buClr>
              <a:buSzPts val="1800"/>
              <a:buFont typeface="Arial"/>
              <a:buNone/>
              <a:defRPr sz="1800" b="1" i="0" u="none" strike="noStrike" cap="none">
                <a:solidFill>
                  <a:schemeClr val="dk1"/>
                </a:solidFill>
                <a:latin typeface="Arial"/>
                <a:ea typeface="Arial"/>
                <a:cs typeface="Arial"/>
                <a:sym typeface="Arial"/>
              </a:defRPr>
            </a:lvl3pPr>
            <a:lvl4pPr marL="1371600" marR="0" lvl="3"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4pPr>
            <a:lvl5pPr marL="1828800" marR="0" lvl="4"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5pPr>
            <a:lvl6pPr marL="2286000" marR="0" lvl="5"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6pPr>
            <a:lvl7pPr marL="2743200" marR="0" lvl="6"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7pPr>
            <a:lvl8pPr marL="3200400" marR="0" lvl="7"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8pPr>
            <a:lvl9pPr marL="3657600" marR="0" lvl="8"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body" idx="2"/>
          </p:nvPr>
        </p:nvSpPr>
        <p:spPr>
          <a:xfrm>
            <a:off x="839788" y="2505075"/>
            <a:ext cx="5157900" cy="36846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body" idx="3"/>
          </p:nvPr>
        </p:nvSpPr>
        <p:spPr>
          <a:xfrm>
            <a:off x="6172200" y="1681163"/>
            <a:ext cx="5183100" cy="823800"/>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ts val="2400"/>
              <a:buFont typeface="Arial"/>
              <a:buNone/>
              <a:defRPr sz="2400" b="1" i="0" u="none" strike="noStrike" cap="none">
                <a:solidFill>
                  <a:schemeClr val="dk1"/>
                </a:solidFill>
                <a:latin typeface="Arial"/>
                <a:ea typeface="Arial"/>
                <a:cs typeface="Arial"/>
                <a:sym typeface="Arial"/>
              </a:defRPr>
            </a:lvl1pPr>
            <a:lvl2pPr marL="457200" marR="0" lvl="1" indent="0" algn="l" rtl="0">
              <a:lnSpc>
                <a:spcPct val="90000"/>
              </a:lnSpc>
              <a:spcBef>
                <a:spcPts val="500"/>
              </a:spcBef>
              <a:buClr>
                <a:schemeClr val="dk1"/>
              </a:buClr>
              <a:buSzPts val="2000"/>
              <a:buFont typeface="Arial"/>
              <a:buNone/>
              <a:defRPr sz="2000" b="1" i="0" u="none" strike="noStrike" cap="none">
                <a:solidFill>
                  <a:schemeClr val="dk1"/>
                </a:solidFill>
                <a:latin typeface="Arial"/>
                <a:ea typeface="Arial"/>
                <a:cs typeface="Arial"/>
                <a:sym typeface="Arial"/>
              </a:defRPr>
            </a:lvl2pPr>
            <a:lvl3pPr marL="914400" marR="0" lvl="2" indent="0" algn="l" rtl="0">
              <a:lnSpc>
                <a:spcPct val="90000"/>
              </a:lnSpc>
              <a:spcBef>
                <a:spcPts val="500"/>
              </a:spcBef>
              <a:buClr>
                <a:schemeClr val="dk1"/>
              </a:buClr>
              <a:buSzPts val="1800"/>
              <a:buFont typeface="Arial"/>
              <a:buNone/>
              <a:defRPr sz="1800" b="1" i="0" u="none" strike="noStrike" cap="none">
                <a:solidFill>
                  <a:schemeClr val="dk1"/>
                </a:solidFill>
                <a:latin typeface="Arial"/>
                <a:ea typeface="Arial"/>
                <a:cs typeface="Arial"/>
                <a:sym typeface="Arial"/>
              </a:defRPr>
            </a:lvl3pPr>
            <a:lvl4pPr marL="1371600" marR="0" lvl="3"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4pPr>
            <a:lvl5pPr marL="1828800" marR="0" lvl="4"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5pPr>
            <a:lvl6pPr marL="2286000" marR="0" lvl="5"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6pPr>
            <a:lvl7pPr marL="2743200" marR="0" lvl="6"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7pPr>
            <a:lvl8pPr marL="3200400" marR="0" lvl="7"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8pPr>
            <a:lvl9pPr marL="3657600" marR="0" lvl="8" indent="0" algn="l" rtl="0">
              <a:lnSpc>
                <a:spcPct val="90000"/>
              </a:lnSpc>
              <a:spcBef>
                <a:spcPts val="500"/>
              </a:spcBef>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5" name="Shape 45"/>
          <p:cNvSpPr txBox="1">
            <a:spLocks noGrp="1"/>
          </p:cNvSpPr>
          <p:nvPr>
            <p:ph type="body" idx="4"/>
          </p:nvPr>
        </p:nvSpPr>
        <p:spPr>
          <a:xfrm>
            <a:off x="6172200" y="2505075"/>
            <a:ext cx="5183100" cy="36846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6" name="Shape 46"/>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47" name="Shape 47"/>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838200" y="365125"/>
            <a:ext cx="10515600" cy="13257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51" name="Shape 51"/>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53" name="Shape 53"/>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4"/>
        <p:cNvGrpSpPr/>
        <p:nvPr/>
      </p:nvGrpSpPr>
      <p:grpSpPr>
        <a:xfrm>
          <a:off x="0" y="0"/>
          <a:ext cx="0" cy="0"/>
          <a:chOff x="0" y="0"/>
          <a:chExt cx="0" cy="0"/>
        </a:xfrm>
      </p:grpSpPr>
      <p:sp>
        <p:nvSpPr>
          <p:cNvPr id="55" name="Shape 55"/>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839788" y="457200"/>
            <a:ext cx="3932100"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60" name="Shape 60"/>
          <p:cNvSpPr txBox="1">
            <a:spLocks noGrp="1"/>
          </p:cNvSpPr>
          <p:nvPr>
            <p:ph type="body" idx="1"/>
          </p:nvPr>
        </p:nvSpPr>
        <p:spPr>
          <a:xfrm>
            <a:off x="5183188" y="987425"/>
            <a:ext cx="6172200" cy="4873500"/>
          </a:xfrm>
          <a:prstGeom prst="rect">
            <a:avLst/>
          </a:prstGeom>
          <a:noFill/>
          <a:ln>
            <a:noFill/>
          </a:ln>
        </p:spPr>
        <p:txBody>
          <a:bodyPr wrap="square" lIns="91425" tIns="91425" rIns="91425" bIns="91425" anchor="t" anchorCtr="0"/>
          <a:lstStyle>
            <a:lvl1pPr marL="228600" marR="0" lvl="0" indent="-25400" algn="l" rtl="0">
              <a:lnSpc>
                <a:spcPct val="90000"/>
              </a:lnSpc>
              <a:spcBef>
                <a:spcPts val="1000"/>
              </a:spcBef>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685800" marR="0" lvl="1" indent="-50800" algn="l" rtl="0">
              <a:lnSpc>
                <a:spcPct val="90000"/>
              </a:lnSpc>
              <a:spcBef>
                <a:spcPts val="500"/>
              </a:spcBef>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143000" marR="0" lvl="2" indent="-76200" algn="l" rtl="0">
              <a:lnSpc>
                <a:spcPct val="90000"/>
              </a:lnSpc>
              <a:spcBef>
                <a:spcPts val="500"/>
              </a:spcBef>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600200" marR="0" lvl="3"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057400" marR="0" lvl="4"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514600" marR="0" lvl="5"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61" name="Shape 61"/>
          <p:cNvSpPr txBox="1">
            <a:spLocks noGrp="1"/>
          </p:cNvSpPr>
          <p:nvPr>
            <p:ph type="body" idx="2"/>
          </p:nvPr>
        </p:nvSpPr>
        <p:spPr>
          <a:xfrm>
            <a:off x="839788" y="2057400"/>
            <a:ext cx="3932100" cy="3811500"/>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ts val="1600"/>
              <a:buFont typeface="Arial"/>
              <a:buNone/>
              <a:defRPr sz="1600" b="0" i="0" u="none" strike="noStrike" cap="none">
                <a:solidFill>
                  <a:schemeClr val="dk1"/>
                </a:solidFill>
                <a:latin typeface="Arial"/>
                <a:ea typeface="Arial"/>
                <a:cs typeface="Arial"/>
                <a:sym typeface="Arial"/>
              </a:defRPr>
            </a:lvl1pPr>
            <a:lvl2pPr marL="457200" marR="0" lvl="1" indent="0" algn="l" rtl="0">
              <a:lnSpc>
                <a:spcPct val="90000"/>
              </a:lnSpc>
              <a:spcBef>
                <a:spcPts val="500"/>
              </a:spcBef>
              <a:buClr>
                <a:schemeClr val="dk1"/>
              </a:buClr>
              <a:buSzPts val="1400"/>
              <a:buFont typeface="Arial"/>
              <a:buNone/>
              <a:defRPr sz="1400" b="0" i="0" u="none" strike="noStrike" cap="none">
                <a:solidFill>
                  <a:schemeClr val="dk1"/>
                </a:solidFill>
                <a:latin typeface="Arial"/>
                <a:ea typeface="Arial"/>
                <a:cs typeface="Arial"/>
                <a:sym typeface="Arial"/>
              </a:defRPr>
            </a:lvl2pPr>
            <a:lvl3pPr marL="914400" marR="0" lvl="2" indent="0" algn="l" rtl="0">
              <a:lnSpc>
                <a:spcPct val="90000"/>
              </a:lnSpc>
              <a:spcBef>
                <a:spcPts val="500"/>
              </a:spcBef>
              <a:buClr>
                <a:schemeClr val="dk1"/>
              </a:buClr>
              <a:buSzPts val="1200"/>
              <a:buFont typeface="Arial"/>
              <a:buNone/>
              <a:defRPr sz="1200" b="0" i="0" u="none" strike="noStrike" cap="none">
                <a:solidFill>
                  <a:schemeClr val="dk1"/>
                </a:solidFill>
                <a:latin typeface="Arial"/>
                <a:ea typeface="Arial"/>
                <a:cs typeface="Arial"/>
                <a:sym typeface="Arial"/>
              </a:defRPr>
            </a:lvl3pPr>
            <a:lvl4pPr marL="1371600" marR="0" lvl="3"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4pPr>
            <a:lvl5pPr marL="1828800" marR="0" lvl="4"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5pPr>
            <a:lvl6pPr marL="2286000" marR="0" lvl="5"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6pPr>
            <a:lvl7pPr marL="2743200" marR="0" lvl="6"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7pPr>
            <a:lvl8pPr marL="3200400" marR="0" lvl="7"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8pPr>
            <a:lvl9pPr marL="3657600" marR="0" lvl="8"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839788" y="457200"/>
            <a:ext cx="3932100"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67" name="Shape 67"/>
          <p:cNvSpPr>
            <a:spLocks noGrp="1"/>
          </p:cNvSpPr>
          <p:nvPr>
            <p:ph type="pic" idx="2"/>
          </p:nvPr>
        </p:nvSpPr>
        <p:spPr>
          <a:xfrm>
            <a:off x="5183188" y="987425"/>
            <a:ext cx="6172200" cy="4873500"/>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ts val="3200"/>
              <a:buFont typeface="Arial"/>
              <a:buNone/>
              <a:defRPr sz="3200" b="0" i="0" u="none" strike="noStrike" cap="none">
                <a:solidFill>
                  <a:schemeClr val="dk1"/>
                </a:solidFill>
                <a:latin typeface="Arial"/>
                <a:ea typeface="Arial"/>
                <a:cs typeface="Arial"/>
                <a:sym typeface="Arial"/>
              </a:defRPr>
            </a:lvl1pPr>
            <a:lvl2pPr marL="457200" marR="0" lvl="1" indent="0" algn="l" rtl="0">
              <a:lnSpc>
                <a:spcPct val="90000"/>
              </a:lnSpc>
              <a:spcBef>
                <a:spcPts val="500"/>
              </a:spcBef>
              <a:buClr>
                <a:schemeClr val="dk1"/>
              </a:buClr>
              <a:buSzPts val="2800"/>
              <a:buFont typeface="Arial"/>
              <a:buNone/>
              <a:defRPr sz="2800" b="0" i="0" u="none" strike="noStrike" cap="none">
                <a:solidFill>
                  <a:schemeClr val="dk1"/>
                </a:solidFill>
                <a:latin typeface="Arial"/>
                <a:ea typeface="Arial"/>
                <a:cs typeface="Arial"/>
                <a:sym typeface="Arial"/>
              </a:defRPr>
            </a:lvl2pPr>
            <a:lvl3pPr marL="914400" marR="0" lvl="2" indent="0" algn="l" rtl="0">
              <a:lnSpc>
                <a:spcPct val="90000"/>
              </a:lnSpc>
              <a:spcBef>
                <a:spcPts val="500"/>
              </a:spcBef>
              <a:buClr>
                <a:schemeClr val="dk1"/>
              </a:buClr>
              <a:buSzPts val="2400"/>
              <a:buFont typeface="Arial"/>
              <a:buNone/>
              <a:defRPr sz="2400" b="0" i="0" u="none" strike="noStrike" cap="none">
                <a:solidFill>
                  <a:schemeClr val="dk1"/>
                </a:solidFill>
                <a:latin typeface="Arial"/>
                <a:ea typeface="Arial"/>
                <a:cs typeface="Arial"/>
                <a:sym typeface="Arial"/>
              </a:defRPr>
            </a:lvl3pPr>
            <a:lvl4pPr marL="1371600" marR="0" lvl="3" indent="0" algn="l" rtl="0">
              <a:lnSpc>
                <a:spcPct val="90000"/>
              </a:lnSpc>
              <a:spcBef>
                <a:spcPts val="500"/>
              </a:spcBef>
              <a:buClr>
                <a:schemeClr val="dk1"/>
              </a:buClr>
              <a:buSzPts val="2000"/>
              <a:buFont typeface="Arial"/>
              <a:buNone/>
              <a:defRPr sz="2000" b="0" i="0" u="none" strike="noStrike" cap="none">
                <a:solidFill>
                  <a:schemeClr val="dk1"/>
                </a:solidFill>
                <a:latin typeface="Arial"/>
                <a:ea typeface="Arial"/>
                <a:cs typeface="Arial"/>
                <a:sym typeface="Arial"/>
              </a:defRPr>
            </a:lvl4pPr>
            <a:lvl5pPr marL="1828800" marR="0" lvl="4" indent="0" algn="l" rtl="0">
              <a:lnSpc>
                <a:spcPct val="90000"/>
              </a:lnSpc>
              <a:spcBef>
                <a:spcPts val="500"/>
              </a:spcBef>
              <a:buClr>
                <a:schemeClr val="dk1"/>
              </a:buClr>
              <a:buSzPts val="2000"/>
              <a:buFont typeface="Arial"/>
              <a:buNone/>
              <a:defRPr sz="2000" b="0" i="0" u="none" strike="noStrike" cap="none">
                <a:solidFill>
                  <a:schemeClr val="dk1"/>
                </a:solidFill>
                <a:latin typeface="Arial"/>
                <a:ea typeface="Arial"/>
                <a:cs typeface="Arial"/>
                <a:sym typeface="Arial"/>
              </a:defRPr>
            </a:lvl5pPr>
            <a:lvl6pPr marL="2286000" marR="0" lvl="5" indent="0" algn="l" rtl="0">
              <a:lnSpc>
                <a:spcPct val="90000"/>
              </a:lnSpc>
              <a:spcBef>
                <a:spcPts val="500"/>
              </a:spcBef>
              <a:buClr>
                <a:schemeClr val="dk1"/>
              </a:buClr>
              <a:buSzPts val="2000"/>
              <a:buFont typeface="Arial"/>
              <a:buNone/>
              <a:defRPr sz="2000" b="0" i="0" u="none" strike="noStrike" cap="none">
                <a:solidFill>
                  <a:schemeClr val="dk1"/>
                </a:solidFill>
                <a:latin typeface="Arial"/>
                <a:ea typeface="Arial"/>
                <a:cs typeface="Arial"/>
                <a:sym typeface="Arial"/>
              </a:defRPr>
            </a:lvl6pPr>
            <a:lvl7pPr marL="2743200" marR="0" lvl="6" indent="0" algn="l" rtl="0">
              <a:lnSpc>
                <a:spcPct val="90000"/>
              </a:lnSpc>
              <a:spcBef>
                <a:spcPts val="500"/>
              </a:spcBef>
              <a:buClr>
                <a:schemeClr val="dk1"/>
              </a:buClr>
              <a:buSzPts val="2000"/>
              <a:buFont typeface="Arial"/>
              <a:buNone/>
              <a:defRPr sz="2000" b="0" i="0" u="none" strike="noStrike" cap="none">
                <a:solidFill>
                  <a:schemeClr val="dk1"/>
                </a:solidFill>
                <a:latin typeface="Arial"/>
                <a:ea typeface="Arial"/>
                <a:cs typeface="Arial"/>
                <a:sym typeface="Arial"/>
              </a:defRPr>
            </a:lvl7pPr>
            <a:lvl8pPr marL="3200400" marR="0" lvl="7" indent="0" algn="l" rtl="0">
              <a:lnSpc>
                <a:spcPct val="90000"/>
              </a:lnSpc>
              <a:spcBef>
                <a:spcPts val="500"/>
              </a:spcBef>
              <a:buClr>
                <a:schemeClr val="dk1"/>
              </a:buClr>
              <a:buSzPts val="2000"/>
              <a:buFont typeface="Arial"/>
              <a:buNone/>
              <a:defRPr sz="2000" b="0" i="0" u="none" strike="noStrike" cap="none">
                <a:solidFill>
                  <a:schemeClr val="dk1"/>
                </a:solidFill>
                <a:latin typeface="Arial"/>
                <a:ea typeface="Arial"/>
                <a:cs typeface="Arial"/>
                <a:sym typeface="Arial"/>
              </a:defRPr>
            </a:lvl8pPr>
            <a:lvl9pPr marL="3657600" marR="0" lvl="8" indent="0" algn="l" rtl="0">
              <a:lnSpc>
                <a:spcPct val="90000"/>
              </a:lnSpc>
              <a:spcBef>
                <a:spcPts val="500"/>
              </a:spcBef>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68" name="Shape 68"/>
          <p:cNvSpPr txBox="1">
            <a:spLocks noGrp="1"/>
          </p:cNvSpPr>
          <p:nvPr>
            <p:ph type="body" idx="1"/>
          </p:nvPr>
        </p:nvSpPr>
        <p:spPr>
          <a:xfrm>
            <a:off x="839788" y="2057400"/>
            <a:ext cx="3932100" cy="3811500"/>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ts val="1600"/>
              <a:buFont typeface="Arial"/>
              <a:buNone/>
              <a:defRPr sz="1600" b="0" i="0" u="none" strike="noStrike" cap="none">
                <a:solidFill>
                  <a:schemeClr val="dk1"/>
                </a:solidFill>
                <a:latin typeface="Arial"/>
                <a:ea typeface="Arial"/>
                <a:cs typeface="Arial"/>
                <a:sym typeface="Arial"/>
              </a:defRPr>
            </a:lvl1pPr>
            <a:lvl2pPr marL="457200" marR="0" lvl="1" indent="0" algn="l" rtl="0">
              <a:lnSpc>
                <a:spcPct val="90000"/>
              </a:lnSpc>
              <a:spcBef>
                <a:spcPts val="500"/>
              </a:spcBef>
              <a:buClr>
                <a:schemeClr val="dk1"/>
              </a:buClr>
              <a:buSzPts val="1400"/>
              <a:buFont typeface="Arial"/>
              <a:buNone/>
              <a:defRPr sz="1400" b="0" i="0" u="none" strike="noStrike" cap="none">
                <a:solidFill>
                  <a:schemeClr val="dk1"/>
                </a:solidFill>
                <a:latin typeface="Arial"/>
                <a:ea typeface="Arial"/>
                <a:cs typeface="Arial"/>
                <a:sym typeface="Arial"/>
              </a:defRPr>
            </a:lvl2pPr>
            <a:lvl3pPr marL="914400" marR="0" lvl="2" indent="0" algn="l" rtl="0">
              <a:lnSpc>
                <a:spcPct val="90000"/>
              </a:lnSpc>
              <a:spcBef>
                <a:spcPts val="500"/>
              </a:spcBef>
              <a:buClr>
                <a:schemeClr val="dk1"/>
              </a:buClr>
              <a:buSzPts val="1200"/>
              <a:buFont typeface="Arial"/>
              <a:buNone/>
              <a:defRPr sz="1200" b="0" i="0" u="none" strike="noStrike" cap="none">
                <a:solidFill>
                  <a:schemeClr val="dk1"/>
                </a:solidFill>
                <a:latin typeface="Arial"/>
                <a:ea typeface="Arial"/>
                <a:cs typeface="Arial"/>
                <a:sym typeface="Arial"/>
              </a:defRPr>
            </a:lvl3pPr>
            <a:lvl4pPr marL="1371600" marR="0" lvl="3"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4pPr>
            <a:lvl5pPr marL="1828800" marR="0" lvl="4"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5pPr>
            <a:lvl6pPr marL="2286000" marR="0" lvl="5"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6pPr>
            <a:lvl7pPr marL="2743200" marR="0" lvl="6"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7pPr>
            <a:lvl8pPr marL="3200400" marR="0" lvl="7"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8pPr>
            <a:lvl9pPr marL="3657600" marR="0" lvl="8" indent="0" algn="l" rtl="0">
              <a:lnSpc>
                <a:spcPct val="90000"/>
              </a:lnSpc>
              <a:spcBef>
                <a:spcPts val="500"/>
              </a:spcBef>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69" name="Shape 69"/>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a:solidFill>
                  <a:srgbClr val="888888"/>
                </a:solidFill>
                <a:latin typeface="Arial"/>
                <a:ea typeface="Arial"/>
                <a:cs typeface="Arial"/>
                <a:sym typeface="Arial"/>
              </a:rPr>
              <a:t>‹#›</a:t>
            </a:fld>
            <a:endParaRPr lang="en-US" sz="1200">
              <a:solidFill>
                <a:srgbClr val="888888"/>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38200" y="365125"/>
            <a:ext cx="10515600" cy="13257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indent="0" rtl="0">
              <a:spcBef>
                <a:spcPts val="0"/>
              </a:spcBef>
              <a:buSzPts val="1400"/>
              <a:buNone/>
              <a:defRPr sz="1800"/>
            </a:lvl2pPr>
            <a:lvl3pPr lvl="2" indent="0" rtl="0">
              <a:spcBef>
                <a:spcPts val="0"/>
              </a:spcBef>
              <a:buSzPts val="1400"/>
              <a:buNone/>
              <a:defRPr sz="1800"/>
            </a:lvl3pPr>
            <a:lvl4pPr lvl="3" indent="0" rtl="0">
              <a:spcBef>
                <a:spcPts val="0"/>
              </a:spcBef>
              <a:buSzPts val="1400"/>
              <a:buNone/>
              <a:defRPr sz="1800"/>
            </a:lvl4pPr>
            <a:lvl5pPr lvl="4" indent="0" rtl="0">
              <a:spcBef>
                <a:spcPts val="0"/>
              </a:spcBef>
              <a:buSzPts val="1400"/>
              <a:buNone/>
              <a:defRPr sz="1800"/>
            </a:lvl5pPr>
            <a:lvl6pPr lvl="5" indent="0" rtl="0">
              <a:spcBef>
                <a:spcPts val="0"/>
              </a:spcBef>
              <a:buSzPts val="1400"/>
              <a:buNone/>
              <a:defRPr sz="1800"/>
            </a:lvl6pPr>
            <a:lvl7pPr lvl="6" indent="0" rtl="0">
              <a:spcBef>
                <a:spcPts val="0"/>
              </a:spcBef>
              <a:buSzPts val="1400"/>
              <a:buNone/>
              <a:defRPr sz="1800"/>
            </a:lvl7pPr>
            <a:lvl8pPr lvl="7" indent="0" rtl="0">
              <a:spcBef>
                <a:spcPts val="0"/>
              </a:spcBef>
              <a:buSzPts val="1400"/>
              <a:buNone/>
              <a:defRPr sz="1800"/>
            </a:lvl8pPr>
            <a:lvl9pPr lvl="8" indent="0" rtl="0">
              <a:spcBef>
                <a:spcPts val="0"/>
              </a:spcBef>
              <a:buSzPts val="1400"/>
              <a:buNone/>
              <a:defRPr sz="1800"/>
            </a:lvl9pPr>
          </a:lstStyle>
          <a:p>
            <a:endParaRPr/>
          </a:p>
        </p:txBody>
      </p:sp>
      <p:sp>
        <p:nvSpPr>
          <p:cNvPr id="11" name="Shape 11"/>
          <p:cNvSpPr txBox="1">
            <a:spLocks noGrp="1"/>
          </p:cNvSpPr>
          <p:nvPr>
            <p:ph type="body" idx="1"/>
          </p:nvPr>
        </p:nvSpPr>
        <p:spPr>
          <a:xfrm>
            <a:off x="838200" y="1825625"/>
            <a:ext cx="10515600" cy="43512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685800" marR="0" lvl="1" indent="-76200" algn="l" rtl="0">
              <a:lnSpc>
                <a:spcPct val="90000"/>
              </a:lnSpc>
              <a:spcBef>
                <a:spcPts val="500"/>
              </a:spcBef>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143000" marR="0" lvl="2" indent="-101600" algn="l" rtl="0">
              <a:lnSpc>
                <a:spcPct val="90000"/>
              </a:lnSpc>
              <a:spcBef>
                <a:spcPts val="500"/>
              </a:spcBef>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600200" marR="0" lvl="3"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057400" marR="0" lvl="4"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514600" marR="0" lvl="5"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2971800" marR="0" lvl="6"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429000" marR="0" lvl="7"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3886200" marR="0" lvl="8" indent="-114300" algn="l" rtl="0">
              <a:lnSpc>
                <a:spcPct val="90000"/>
              </a:lnSpc>
              <a:spcBef>
                <a:spcPts val="500"/>
              </a:spcBef>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dt" idx="10"/>
          </p:nvPr>
        </p:nvSpPr>
        <p:spPr>
          <a:xfrm>
            <a:off x="838200" y="6356350"/>
            <a:ext cx="2743200" cy="365100"/>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4038600" y="6356350"/>
            <a:ext cx="4114800" cy="365100"/>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rgbClr val="888888"/>
                </a:solidFill>
                <a:latin typeface="Arial"/>
                <a:ea typeface="Arial"/>
                <a:cs typeface="Arial"/>
                <a:sym typeface="Arial"/>
              </a:defRPr>
            </a:lvl1pPr>
            <a:lvl2pPr marL="457200" marR="0" lvl="1" indent="0" algn="l" rtl="0">
              <a:spcBef>
                <a:spcPts val="0"/>
              </a:spcBef>
              <a:buSzPts val="1400"/>
              <a:buNone/>
              <a:defRPr sz="1800" b="0" i="0" u="none" strike="noStrike" cap="none">
                <a:solidFill>
                  <a:schemeClr val="dk1"/>
                </a:solidFill>
                <a:latin typeface="Arial"/>
                <a:ea typeface="Arial"/>
                <a:cs typeface="Arial"/>
                <a:sym typeface="Arial"/>
              </a:defRPr>
            </a:lvl2pPr>
            <a:lvl3pPr marL="914400" marR="0" lvl="2" indent="0" algn="l" rtl="0">
              <a:spcBef>
                <a:spcPts val="0"/>
              </a:spcBef>
              <a:buSzPts val="1400"/>
              <a:buNone/>
              <a:defRPr sz="1800" b="0" i="0" u="none" strike="noStrike" cap="none">
                <a:solidFill>
                  <a:schemeClr val="dk1"/>
                </a:solidFill>
                <a:latin typeface="Arial"/>
                <a:ea typeface="Arial"/>
                <a:cs typeface="Arial"/>
                <a:sym typeface="Arial"/>
              </a:defRPr>
            </a:lvl3pPr>
            <a:lvl4pPr marL="1371600" marR="0" lvl="3" indent="0" algn="l" rtl="0">
              <a:spcBef>
                <a:spcPts val="0"/>
              </a:spcBef>
              <a:buSzPts val="1400"/>
              <a:buNone/>
              <a:defRPr sz="1800" b="0" i="0" u="none" strike="noStrike" cap="none">
                <a:solidFill>
                  <a:schemeClr val="dk1"/>
                </a:solidFill>
                <a:latin typeface="Arial"/>
                <a:ea typeface="Arial"/>
                <a:cs typeface="Arial"/>
                <a:sym typeface="Arial"/>
              </a:defRPr>
            </a:lvl4pPr>
            <a:lvl5pPr marL="1828800" marR="0" lvl="4" indent="0" algn="l" rtl="0">
              <a:spcBef>
                <a:spcPts val="0"/>
              </a:spcBef>
              <a:buSzPts val="1400"/>
              <a:buNone/>
              <a:defRPr sz="1800" b="0" i="0" u="none" strike="noStrike" cap="none">
                <a:solidFill>
                  <a:schemeClr val="dk1"/>
                </a:solidFill>
                <a:latin typeface="Arial"/>
                <a:ea typeface="Arial"/>
                <a:cs typeface="Arial"/>
                <a:sym typeface="Arial"/>
              </a:defRPr>
            </a:lvl5pPr>
            <a:lvl6pPr marL="2286000" marR="0" lvl="5" indent="0" algn="l" rtl="0">
              <a:spcBef>
                <a:spcPts val="0"/>
              </a:spcBef>
              <a:buSzPts val="1400"/>
              <a:buNone/>
              <a:defRPr sz="1800" b="0" i="0" u="none" strike="noStrike" cap="none">
                <a:solidFill>
                  <a:schemeClr val="dk1"/>
                </a:solidFill>
                <a:latin typeface="Arial"/>
                <a:ea typeface="Arial"/>
                <a:cs typeface="Arial"/>
                <a:sym typeface="Arial"/>
              </a:defRPr>
            </a:lvl6pPr>
            <a:lvl7pPr marL="2743200" marR="0" lvl="6" indent="0" algn="l" rtl="0">
              <a:spcBef>
                <a:spcPts val="0"/>
              </a:spcBef>
              <a:buSzPts val="1400"/>
              <a:buNone/>
              <a:defRPr sz="1800" b="0" i="0" u="none" strike="noStrike" cap="none">
                <a:solidFill>
                  <a:schemeClr val="dk1"/>
                </a:solidFill>
                <a:latin typeface="Arial"/>
                <a:ea typeface="Arial"/>
                <a:cs typeface="Arial"/>
                <a:sym typeface="Arial"/>
              </a:defRPr>
            </a:lvl7pPr>
            <a:lvl8pPr marL="3200400" marR="0" lvl="7" indent="0" algn="l" rtl="0">
              <a:spcBef>
                <a:spcPts val="0"/>
              </a:spcBef>
              <a:buSzPts val="1400"/>
              <a:buNone/>
              <a:defRPr sz="1800" b="0" i="0" u="none" strike="noStrike" cap="none">
                <a:solidFill>
                  <a:schemeClr val="dk1"/>
                </a:solidFill>
                <a:latin typeface="Arial"/>
                <a:ea typeface="Arial"/>
                <a:cs typeface="Arial"/>
                <a:sym typeface="Arial"/>
              </a:defRPr>
            </a:lvl8pPr>
            <a:lvl9pPr marL="3657600" marR="0" lvl="8" indent="0" algn="l" rtl="0">
              <a:spcBef>
                <a:spcPts val="0"/>
              </a:spcBef>
              <a:buSzPts val="1400"/>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610600" y="6356350"/>
            <a:ext cx="2743200" cy="365100"/>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rgbClr val="888888"/>
                </a:solidFill>
                <a:latin typeface="Arial"/>
                <a:ea typeface="Arial"/>
                <a:cs typeface="Arial"/>
                <a:sym typeface="Arial"/>
              </a:rPr>
              <a:t>‹#›</a:t>
            </a:fld>
            <a:endParaRPr lang="en-US" sz="1200" b="0" i="0" u="none" strike="noStrike" cap="none">
              <a:solidFill>
                <a:srgbClr val="888888"/>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8" Type="http://schemas.openxmlformats.org/officeDocument/2006/relationships/hyperlink" Target="http://www.businessinsider.com/tesla-mind-blowing-change-strategy-2016-5" TargetMode="External"/><Relationship Id="rId13" Type="http://schemas.openxmlformats.org/officeDocument/2006/relationships/hyperlink" Target="https://electrek.co/2017/02/18/tesla-battery-cost-gigafactory-model-3/" TargetMode="External"/><Relationship Id="rId18" Type="http://schemas.openxmlformats.org/officeDocument/2006/relationships/hyperlink" Target="http://seekingalpha.com/article/4075701-tesla-closer-look-margins-profitability" TargetMode="External"/><Relationship Id="rId3" Type="http://schemas.openxmlformats.org/officeDocument/2006/relationships/hyperlink" Target="https://intersog.com/blog/software-teams/what-its-like-to-be-a-principle-data-architect-at-tesla-motors/" TargetMode="External"/><Relationship Id="rId21" Type="http://schemas.openxmlformats.org/officeDocument/2006/relationships/hyperlink" Target="https://www.theverge.com/ces/2017/1/6/14177872/mercedes-benz-drive-pilot-self-driving-tesla-autopilot-ces-2017" TargetMode="External"/><Relationship Id="rId7" Type="http://schemas.openxmlformats.org/officeDocument/2006/relationships/hyperlink" Target="http://www.businessinsider.com/musk-epic-failure-2016-5" TargetMode="External"/><Relationship Id="rId12" Type="http://schemas.openxmlformats.org/officeDocument/2006/relationships/hyperlink" Target="https://www.washingtonpost.com/news/wonk/wp/2016/02/25/how-much-of-your-life-youre-wasting-on-your-commute/?utm_term=.187329819f93" TargetMode="External"/><Relationship Id="rId17" Type="http://schemas.openxmlformats.org/officeDocument/2006/relationships/hyperlink" Target="https://panmore.com/tesla-motors-inc-operations-management-10-decisions-areas-productivity." TargetMode="External"/><Relationship Id="rId25" Type="http://schemas.openxmlformats.org/officeDocument/2006/relationships/hyperlink" Target="https://www.inverse.com/article/30244-why-is-the-tesla-model-3-so-cheap" TargetMode="External"/><Relationship Id="rId2" Type="http://schemas.openxmlformats.org/officeDocument/2006/relationships/notesSlide" Target="../notesSlides/notesSlide26.xml"/><Relationship Id="rId16" Type="http://schemas.openxmlformats.org/officeDocument/2006/relationships/hyperlink" Target="http://www.inc.com/kevin-j-ryan/how-tesla-is-using-ai-to-make-self-driving-cars-smarter.html" TargetMode="External"/><Relationship Id="rId20" Type="http://schemas.openxmlformats.org/officeDocument/2006/relationships/hyperlink" Target="http://www.forbes.com/innovative-companies/#367d8f1a1d65" TargetMode="External"/><Relationship Id="rId1" Type="http://schemas.openxmlformats.org/officeDocument/2006/relationships/slideLayout" Target="../slideLayouts/slideLayout2.xml"/><Relationship Id="rId6" Type="http://schemas.openxmlformats.org/officeDocument/2006/relationships/hyperlink" Target="http://www.forbes.com/sites/scottdavis/2014/02/24/tesla-tesla-tesla-building-a-power-brand-from-scratch/#90237527e315" TargetMode="External"/><Relationship Id="rId11" Type="http://schemas.openxmlformats.org/officeDocument/2006/relationships/hyperlink" Target="http://www.teslarati.com/tesla-autopilot-ai-artificial-intelligence-unfair-advantage/" TargetMode="External"/><Relationship Id="rId24" Type="http://schemas.openxmlformats.org/officeDocument/2006/relationships/hyperlink" Target="https://electrek.co/2017/11/09/tesla-model-3-production-numbers/" TargetMode="External"/><Relationship Id="rId5" Type="http://schemas.openxmlformats.org/officeDocument/2006/relationships/hyperlink" Target="http://seekingalpha.com/article/4124421-teslas-sg-costs-control" TargetMode="External"/><Relationship Id="rId15" Type="http://schemas.openxmlformats.org/officeDocument/2006/relationships/hyperlink" Target="https://evannex.com/blogs/news/innovation-culture-tesla-r-d-spending-versus-other-automakers." TargetMode="External"/><Relationship Id="rId23" Type="http://schemas.openxmlformats.org/officeDocument/2006/relationships/hyperlink" Target="https://www.investopedia.com/articles/personal-finance/032415/why-are-tesla-cars-so-expensive.asp" TargetMode="External"/><Relationship Id="rId10" Type="http://schemas.openxmlformats.org/officeDocument/2006/relationships/hyperlink" Target="https://hbr.org/2015/09/piecing-together-the-tesla-strategy-puzzle" TargetMode="External"/><Relationship Id="rId19" Type="http://schemas.openxmlformats.org/officeDocument/2006/relationships/hyperlink" Target="http://www.tesla.com/autopilot" TargetMode="External"/><Relationship Id="rId4" Type="http://schemas.openxmlformats.org/officeDocument/2006/relationships/hyperlink" Target="http://seekingalpha.com/article/4038307-tesla-gigafactory-key" TargetMode="External"/><Relationship Id="rId9" Type="http://schemas.openxmlformats.org/officeDocument/2006/relationships/hyperlink" Target="https://seekingalpha.com/article/4071192-tesla-leapfrogs-self-driving-competitors-radar-better-lidar" TargetMode="External"/><Relationship Id="rId14" Type="http://schemas.openxmlformats.org/officeDocument/2006/relationships/hyperlink" Target="https://www.tesla.com/blog/all-our-patent-are-belong-you" TargetMode="External"/><Relationship Id="rId22" Type="http://schemas.openxmlformats.org/officeDocument/2006/relationships/hyperlink" Target="https://www.forbes.com/pictures/mkk45ekfi/1-toyotacorolla-201112/#51b826b834e1"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txBox="1"/>
          <p:nvPr/>
        </p:nvSpPr>
        <p:spPr>
          <a:xfrm>
            <a:off x="6660445" y="5376333"/>
            <a:ext cx="4106333" cy="707886"/>
          </a:xfrm>
          <a:prstGeom prst="rect">
            <a:avLst/>
          </a:prstGeom>
          <a:noFill/>
          <a:ln>
            <a:noFill/>
          </a:ln>
        </p:spPr>
        <p:txBody>
          <a:bodyPr wrap="square" lIns="91425" tIns="45700" rIns="91425" bIns="45700" anchor="t" anchorCtr="0">
            <a:noAutofit/>
          </a:bodyPr>
          <a:lstStyle/>
          <a:p>
            <a:pPr marL="0" marR="0" lvl="0" indent="0" algn="r" rtl="0">
              <a:spcBef>
                <a:spcPts val="0"/>
              </a:spcBef>
              <a:buNone/>
            </a:pPr>
            <a:endParaRPr sz="3200" b="1" i="0" u="none" strike="noStrike" cap="none">
              <a:solidFill>
                <a:srgbClr val="800000"/>
              </a:solidFill>
              <a:latin typeface="Arial"/>
              <a:ea typeface="Arial"/>
              <a:cs typeface="Arial"/>
              <a:sym typeface="Arial"/>
            </a:endParaRPr>
          </a:p>
        </p:txBody>
      </p:sp>
      <p:cxnSp>
        <p:nvCxnSpPr>
          <p:cNvPr id="89" name="Shape 89"/>
          <p:cNvCxnSpPr/>
          <p:nvPr/>
        </p:nvCxnSpPr>
        <p:spPr>
          <a:xfrm>
            <a:off x="4403850" y="654450"/>
            <a:ext cx="12600" cy="5717400"/>
          </a:xfrm>
          <a:prstGeom prst="straightConnector1">
            <a:avLst/>
          </a:prstGeom>
          <a:noFill/>
          <a:ln w="12700" cap="flat" cmpd="sng">
            <a:solidFill>
              <a:schemeClr val="dk1"/>
            </a:solidFill>
            <a:prstDash val="solid"/>
            <a:miter lim="800000"/>
            <a:headEnd type="none" w="med" len="med"/>
            <a:tailEnd type="none" w="med" len="med"/>
          </a:ln>
        </p:spPr>
      </p:cxnSp>
      <p:pic>
        <p:nvPicPr>
          <p:cNvPr id="90" name="Shape 90"/>
          <p:cNvPicPr preferRelativeResize="0"/>
          <p:nvPr/>
        </p:nvPicPr>
        <p:blipFill rotWithShape="1">
          <a:blip r:embed="rId3">
            <a:alphaModFix/>
          </a:blip>
          <a:srcRect/>
          <a:stretch/>
        </p:blipFill>
        <p:spPr>
          <a:xfrm>
            <a:off x="6516400" y="4213525"/>
            <a:ext cx="3676700" cy="2780824"/>
          </a:xfrm>
          <a:prstGeom prst="rect">
            <a:avLst/>
          </a:prstGeom>
          <a:noFill/>
          <a:ln>
            <a:noFill/>
          </a:ln>
        </p:spPr>
      </p:pic>
      <p:pic>
        <p:nvPicPr>
          <p:cNvPr id="91" name="Shape 91"/>
          <p:cNvPicPr preferRelativeResize="0"/>
          <p:nvPr/>
        </p:nvPicPr>
        <p:blipFill rotWithShape="1">
          <a:blip r:embed="rId4">
            <a:alphaModFix/>
          </a:blip>
          <a:srcRect/>
          <a:stretch/>
        </p:blipFill>
        <p:spPr>
          <a:xfrm>
            <a:off x="4517500" y="742893"/>
            <a:ext cx="7674501" cy="4001782"/>
          </a:xfrm>
          <a:prstGeom prst="rect">
            <a:avLst/>
          </a:prstGeom>
          <a:noFill/>
          <a:ln>
            <a:noFill/>
          </a:ln>
        </p:spPr>
      </p:pic>
      <p:sp>
        <p:nvSpPr>
          <p:cNvPr id="92" name="Shape 92"/>
          <p:cNvSpPr txBox="1"/>
          <p:nvPr/>
        </p:nvSpPr>
        <p:spPr>
          <a:xfrm>
            <a:off x="140749" y="1808600"/>
            <a:ext cx="4260300" cy="2677800"/>
          </a:xfrm>
          <a:prstGeom prst="rect">
            <a:avLst/>
          </a:prstGeom>
          <a:noFill/>
          <a:ln>
            <a:noFill/>
          </a:ln>
        </p:spPr>
        <p:txBody>
          <a:bodyPr wrap="square" lIns="91425" tIns="45700" rIns="91425" bIns="45700" anchor="t" anchorCtr="0">
            <a:noAutofit/>
          </a:bodyPr>
          <a:lstStyle/>
          <a:p>
            <a:pPr lvl="0" rtl="0">
              <a:spcBef>
                <a:spcPts val="0"/>
              </a:spcBef>
              <a:buNone/>
            </a:pPr>
            <a:r>
              <a:rPr lang="en-US" sz="3600" b="1" u="sng">
                <a:solidFill>
                  <a:srgbClr val="3F3F3F"/>
                </a:solidFill>
                <a:latin typeface="Times New Roman"/>
                <a:ea typeface="Times New Roman"/>
                <a:cs typeface="Times New Roman"/>
                <a:sym typeface="Times New Roman"/>
              </a:rPr>
              <a:t>Artificial  Intelligence and Machine Learning</a:t>
            </a:r>
          </a:p>
          <a:p>
            <a:pPr lvl="0" rtl="0">
              <a:spcBef>
                <a:spcPts val="0"/>
              </a:spcBef>
              <a:buNone/>
            </a:pPr>
            <a:endParaRPr sz="1800">
              <a:solidFill>
                <a:schemeClr val="dk1"/>
              </a:solidFill>
            </a:endParaRPr>
          </a:p>
          <a:p>
            <a:pPr lvl="0" rtl="0">
              <a:spcBef>
                <a:spcPts val="0"/>
              </a:spcBef>
              <a:buNone/>
            </a:pPr>
            <a:r>
              <a:rPr lang="en-US" sz="1800">
                <a:solidFill>
                  <a:schemeClr val="dk1"/>
                </a:solidFill>
                <a:latin typeface="Times New Roman"/>
                <a:ea typeface="Times New Roman"/>
                <a:cs typeface="Times New Roman"/>
                <a:sym typeface="Times New Roman"/>
              </a:rPr>
              <a:t>Presenters: Clayton Kelly, Matthew Zlotnik, Shayaan Jagtap, Munish Umatiya</a:t>
            </a:r>
          </a:p>
          <a:p>
            <a:pPr marL="0" marR="0" lvl="0" indent="0" algn="l" rtl="0">
              <a:spcBef>
                <a:spcPts val="0"/>
              </a:spcBef>
              <a:buNone/>
            </a:pPr>
            <a:endParaRPr sz="1800">
              <a:solidFill>
                <a:schemeClr val="dk1"/>
              </a:solidFill>
              <a:latin typeface="Arial"/>
              <a:ea typeface="Arial"/>
              <a:cs typeface="Arial"/>
              <a:sym typeface="Arial"/>
            </a:endParaRPr>
          </a:p>
          <a:p>
            <a:pPr marL="0" marR="0" lvl="0" indent="0" algn="l" rtl="0">
              <a:spcBef>
                <a:spcPts val="0"/>
              </a:spcBef>
              <a:buNone/>
            </a:pPr>
            <a:endParaRPr sz="1800">
              <a:solidFill>
                <a:schemeClr val="dk1"/>
              </a:solidFill>
              <a:latin typeface="Arial"/>
              <a:ea typeface="Arial"/>
              <a:cs typeface="Arial"/>
              <a:sym typeface="Arial"/>
            </a:endParaRPr>
          </a:p>
          <a:p>
            <a:pPr marL="0" marR="0" lvl="0" indent="0" algn="ctr" rtl="0">
              <a:spcBef>
                <a:spcPts val="0"/>
              </a:spcBef>
              <a:buNone/>
            </a:pPr>
            <a:endParaRPr sz="240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Shape 277"/>
          <p:cNvSpPr/>
          <p:nvPr/>
        </p:nvSpPr>
        <p:spPr>
          <a:xfrm>
            <a:off x="0" y="4409440"/>
            <a:ext cx="12192000" cy="1574700"/>
          </a:xfrm>
          <a:prstGeom prst="rect">
            <a:avLst/>
          </a:prstGeom>
          <a:solidFill>
            <a:schemeClr val="lt1">
              <a:alpha val="49800"/>
            </a:schemeClr>
          </a:solidFill>
          <a:ln>
            <a:noFill/>
          </a:ln>
          <a:effectLst>
            <a:outerShdw blurRad="50800" dist="38100" dir="2700000" algn="tl" rotWithShape="0">
              <a:srgbClr val="000000">
                <a:alpha val="40000"/>
              </a:srgbClr>
            </a:outerShdw>
          </a:effectLst>
        </p:spPr>
        <p:txBody>
          <a:bodyPr wrap="square"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278" name="Shape 278"/>
          <p:cNvSpPr txBox="1"/>
          <p:nvPr/>
        </p:nvSpPr>
        <p:spPr>
          <a:xfrm>
            <a:off x="4376625" y="4688900"/>
            <a:ext cx="8098800" cy="101580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6000">
                <a:solidFill>
                  <a:srgbClr val="0C0C0C"/>
                </a:solidFill>
                <a:latin typeface="Helvetica Neue"/>
                <a:ea typeface="Helvetica Neue"/>
                <a:cs typeface="Helvetica Neue"/>
                <a:sym typeface="Helvetica Neue"/>
              </a:rPr>
              <a:t>Areas of Improvement</a:t>
            </a:r>
          </a:p>
        </p:txBody>
      </p:sp>
      <p:grpSp>
        <p:nvGrpSpPr>
          <p:cNvPr id="279" name="Shape 279"/>
          <p:cNvGrpSpPr/>
          <p:nvPr/>
        </p:nvGrpSpPr>
        <p:grpSpPr>
          <a:xfrm>
            <a:off x="5952" y="6331789"/>
            <a:ext cx="12180132" cy="474600"/>
            <a:chOff x="5953" y="0"/>
            <a:chExt cx="12180132" cy="474600"/>
          </a:xfrm>
        </p:grpSpPr>
        <p:sp>
          <p:nvSpPr>
            <p:cNvPr id="280" name="Shape 280"/>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1" name="Shape 281"/>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282" name="Shape 282"/>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3" name="Shape 283"/>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284" name="Shape 284"/>
            <p:cNvSpPr/>
            <p:nvPr/>
          </p:nvSpPr>
          <p:spPr>
            <a:xfrm>
              <a:off x="5995946"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5" name="Shape 285"/>
            <p:cNvSpPr txBox="1"/>
            <p:nvPr/>
          </p:nvSpPr>
          <p:spPr>
            <a:xfrm>
              <a:off x="6233172"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Areas of Improvement</a:t>
              </a:r>
            </a:p>
          </p:txBody>
        </p:sp>
        <p:sp>
          <p:nvSpPr>
            <p:cNvPr id="286" name="Shape 286"/>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7" name="Shape 287"/>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288" name="Shape 288"/>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9" name="Shape 289"/>
            <p:cNvSpPr txBox="1"/>
            <p:nvPr/>
          </p:nvSpPr>
          <p:spPr>
            <a:xfrm>
              <a:off x="821560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290" name="Shape 290"/>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1" name="Shape 291"/>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Shape 297"/>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algn="l" rtl="0">
              <a:spcBef>
                <a:spcPts val="0"/>
              </a:spcBef>
              <a:buNone/>
            </a:pPr>
            <a:r>
              <a:rPr lang="en-US" sz="4000" b="1">
                <a:solidFill>
                  <a:schemeClr val="dk1"/>
                </a:solidFill>
                <a:latin typeface="Helvetica Neue"/>
                <a:ea typeface="Helvetica Neue"/>
                <a:cs typeface="Helvetica Neue"/>
                <a:sym typeface="Helvetica Neue"/>
              </a:rPr>
              <a:t>Areas of Improvement</a:t>
            </a:r>
          </a:p>
        </p:txBody>
      </p:sp>
      <p:sp>
        <p:nvSpPr>
          <p:cNvPr id="298" name="Shape 298"/>
          <p:cNvSpPr txBox="1"/>
          <p:nvPr/>
        </p:nvSpPr>
        <p:spPr>
          <a:xfrm>
            <a:off x="3328363" y="1677025"/>
            <a:ext cx="5535300" cy="4076700"/>
          </a:xfrm>
          <a:prstGeom prst="rect">
            <a:avLst/>
          </a:prstGeom>
          <a:noFill/>
          <a:ln>
            <a:noFill/>
          </a:ln>
        </p:spPr>
        <p:txBody>
          <a:bodyPr wrap="square" lIns="91425" tIns="91425" rIns="91425" bIns="91425" anchor="t" anchorCtr="0">
            <a:noAutofit/>
          </a:bodyPr>
          <a:lstStyle/>
          <a:p>
            <a:pPr marL="457200" marR="0" lvl="0" indent="-482600" rtl="0">
              <a:lnSpc>
                <a:spcPct val="100000"/>
              </a:lnSpc>
              <a:spcBef>
                <a:spcPts val="0"/>
              </a:spcBef>
              <a:spcAft>
                <a:spcPts val="0"/>
              </a:spcAft>
              <a:buSzPts val="4000"/>
              <a:buAutoNum type="arabicPeriod"/>
            </a:pPr>
            <a:r>
              <a:rPr lang="en-US" sz="4000"/>
              <a:t>SG&amp;A Reduction</a:t>
            </a:r>
          </a:p>
          <a:p>
            <a:pPr marR="0" lvl="0" rtl="0">
              <a:lnSpc>
                <a:spcPct val="100000"/>
              </a:lnSpc>
              <a:spcBef>
                <a:spcPts val="0"/>
              </a:spcBef>
              <a:spcAft>
                <a:spcPts val="0"/>
              </a:spcAft>
              <a:buNone/>
            </a:pPr>
            <a:endParaRPr sz="4000"/>
          </a:p>
          <a:p>
            <a:pPr marL="457200" marR="0" lvl="0" indent="-482600" rtl="0">
              <a:lnSpc>
                <a:spcPct val="100000"/>
              </a:lnSpc>
              <a:spcBef>
                <a:spcPts val="0"/>
              </a:spcBef>
              <a:spcAft>
                <a:spcPts val="0"/>
              </a:spcAft>
              <a:buSzPts val="4000"/>
              <a:buAutoNum type="arabicPeriod"/>
            </a:pPr>
            <a:r>
              <a:rPr lang="en-US" sz="4000"/>
              <a:t>Economies of Scale</a:t>
            </a:r>
          </a:p>
          <a:p>
            <a:pPr marR="0" lvl="0" rtl="0">
              <a:lnSpc>
                <a:spcPct val="100000"/>
              </a:lnSpc>
              <a:spcBef>
                <a:spcPts val="0"/>
              </a:spcBef>
              <a:spcAft>
                <a:spcPts val="0"/>
              </a:spcAft>
              <a:buNone/>
            </a:pPr>
            <a:endParaRPr sz="4000"/>
          </a:p>
          <a:p>
            <a:pPr marL="457200" marR="0" lvl="0" indent="-482600" rtl="0">
              <a:lnSpc>
                <a:spcPct val="100000"/>
              </a:lnSpc>
              <a:spcBef>
                <a:spcPts val="0"/>
              </a:spcBef>
              <a:spcAft>
                <a:spcPts val="0"/>
              </a:spcAft>
              <a:buSzPts val="4000"/>
              <a:buAutoNum type="arabicPeriod"/>
            </a:pPr>
            <a:r>
              <a:rPr lang="en-US" sz="4000"/>
              <a:t>R&amp;D ROI</a:t>
            </a:r>
          </a:p>
        </p:txBody>
      </p:sp>
      <p:grpSp>
        <p:nvGrpSpPr>
          <p:cNvPr id="299" name="Shape 299"/>
          <p:cNvGrpSpPr/>
          <p:nvPr/>
        </p:nvGrpSpPr>
        <p:grpSpPr>
          <a:xfrm>
            <a:off x="5952" y="6331789"/>
            <a:ext cx="12180132" cy="474600"/>
            <a:chOff x="5953" y="0"/>
            <a:chExt cx="12180132" cy="474600"/>
          </a:xfrm>
        </p:grpSpPr>
        <p:sp>
          <p:nvSpPr>
            <p:cNvPr id="300" name="Shape 300"/>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01" name="Shape 301"/>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302" name="Shape 302"/>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03" name="Shape 303"/>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304" name="Shape 304"/>
            <p:cNvSpPr/>
            <p:nvPr/>
          </p:nvSpPr>
          <p:spPr>
            <a:xfrm>
              <a:off x="5995946"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05" name="Shape 305"/>
            <p:cNvSpPr txBox="1"/>
            <p:nvPr/>
          </p:nvSpPr>
          <p:spPr>
            <a:xfrm>
              <a:off x="6233172"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Areas of Improvement</a:t>
              </a:r>
            </a:p>
          </p:txBody>
        </p:sp>
        <p:sp>
          <p:nvSpPr>
            <p:cNvPr id="306" name="Shape 306"/>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07" name="Shape 307"/>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308" name="Shape 308"/>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09" name="Shape 309"/>
            <p:cNvSpPr txBox="1"/>
            <p:nvPr/>
          </p:nvSpPr>
          <p:spPr>
            <a:xfrm>
              <a:off x="821560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310" name="Shape 310"/>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11" name="Shape 311"/>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Shape 317"/>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algn="ctr" rtl="0">
              <a:spcBef>
                <a:spcPts val="0"/>
              </a:spcBef>
              <a:buNone/>
            </a:pPr>
            <a:r>
              <a:rPr lang="en-US" sz="4000" b="1">
                <a:solidFill>
                  <a:schemeClr val="dk1"/>
                </a:solidFill>
                <a:latin typeface="Helvetica Neue"/>
                <a:ea typeface="Helvetica Neue"/>
                <a:cs typeface="Helvetica Neue"/>
                <a:sym typeface="Helvetica Neue"/>
              </a:rPr>
              <a:t>SG&amp;A</a:t>
            </a:r>
          </a:p>
        </p:txBody>
      </p:sp>
      <p:grpSp>
        <p:nvGrpSpPr>
          <p:cNvPr id="318" name="Shape 318"/>
          <p:cNvGrpSpPr/>
          <p:nvPr/>
        </p:nvGrpSpPr>
        <p:grpSpPr>
          <a:xfrm>
            <a:off x="5952" y="6331789"/>
            <a:ext cx="12180132" cy="474600"/>
            <a:chOff x="5953" y="0"/>
            <a:chExt cx="12180132" cy="474600"/>
          </a:xfrm>
        </p:grpSpPr>
        <p:sp>
          <p:nvSpPr>
            <p:cNvPr id="319" name="Shape 319"/>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20" name="Shape 320"/>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321" name="Shape 321"/>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22" name="Shape 322"/>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323" name="Shape 323"/>
            <p:cNvSpPr/>
            <p:nvPr/>
          </p:nvSpPr>
          <p:spPr>
            <a:xfrm>
              <a:off x="5995946"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24" name="Shape 324"/>
            <p:cNvSpPr txBox="1"/>
            <p:nvPr/>
          </p:nvSpPr>
          <p:spPr>
            <a:xfrm>
              <a:off x="6233172"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Areas of Improvement</a:t>
              </a:r>
            </a:p>
          </p:txBody>
        </p:sp>
        <p:sp>
          <p:nvSpPr>
            <p:cNvPr id="325" name="Shape 325"/>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26" name="Shape 326"/>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327" name="Shape 327"/>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28" name="Shape 328"/>
            <p:cNvSpPr txBox="1"/>
            <p:nvPr/>
          </p:nvSpPr>
          <p:spPr>
            <a:xfrm>
              <a:off x="821560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329" name="Shape 329"/>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30" name="Shape 330"/>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
        <p:nvSpPr>
          <p:cNvPr id="331" name="Shape 331"/>
          <p:cNvSpPr txBox="1"/>
          <p:nvPr/>
        </p:nvSpPr>
        <p:spPr>
          <a:xfrm>
            <a:off x="25113" y="3119113"/>
            <a:ext cx="11244300" cy="1518300"/>
          </a:xfrm>
          <a:prstGeom prst="rect">
            <a:avLst/>
          </a:prstGeom>
          <a:noFill/>
          <a:ln>
            <a:noFill/>
          </a:ln>
        </p:spPr>
        <p:txBody>
          <a:bodyPr wrap="square" lIns="91425" tIns="91425" rIns="91425" bIns="91425" anchor="t" anchorCtr="0">
            <a:noAutofit/>
          </a:bodyPr>
          <a:lstStyle/>
          <a:p>
            <a:pPr marR="0" lvl="0" algn="ctr" rtl="0">
              <a:lnSpc>
                <a:spcPct val="100000"/>
              </a:lnSpc>
              <a:spcBef>
                <a:spcPts val="0"/>
              </a:spcBef>
              <a:spcAft>
                <a:spcPts val="0"/>
              </a:spcAft>
              <a:buNone/>
            </a:pPr>
            <a:r>
              <a:rPr lang="en-US" sz="4800" u="sng"/>
              <a:t>CUSTOMIZATION</a:t>
            </a:r>
          </a:p>
        </p:txBody>
      </p:sp>
      <p:cxnSp>
        <p:nvCxnSpPr>
          <p:cNvPr id="332" name="Shape 332"/>
          <p:cNvCxnSpPr/>
          <p:nvPr/>
        </p:nvCxnSpPr>
        <p:spPr>
          <a:xfrm>
            <a:off x="6259275" y="2049875"/>
            <a:ext cx="904200" cy="0"/>
          </a:xfrm>
          <a:prstGeom prst="straightConnector1">
            <a:avLst/>
          </a:prstGeom>
          <a:noFill/>
          <a:ln w="28575" cap="flat" cmpd="sng">
            <a:solidFill>
              <a:schemeClr val="dk2"/>
            </a:solidFill>
            <a:prstDash val="solid"/>
            <a:round/>
            <a:headEnd type="none" w="lg" len="lg"/>
            <a:tailEnd type="triangle" w="lg" len="lg"/>
          </a:ln>
        </p:spPr>
      </p:cxnSp>
      <p:sp>
        <p:nvSpPr>
          <p:cNvPr id="333" name="Shape 333"/>
          <p:cNvSpPr txBox="1"/>
          <p:nvPr/>
        </p:nvSpPr>
        <p:spPr>
          <a:xfrm>
            <a:off x="482325" y="1677025"/>
            <a:ext cx="11244300" cy="1518300"/>
          </a:xfrm>
          <a:prstGeom prst="rect">
            <a:avLst/>
          </a:prstGeom>
          <a:noFill/>
          <a:ln>
            <a:noFill/>
          </a:ln>
        </p:spPr>
        <p:txBody>
          <a:bodyPr wrap="square" lIns="91425" tIns="91425" rIns="91425" bIns="91425" anchor="t" anchorCtr="0">
            <a:noAutofit/>
          </a:bodyPr>
          <a:lstStyle/>
          <a:p>
            <a:pPr marR="0" lvl="0" rtl="0">
              <a:lnSpc>
                <a:spcPct val="100000"/>
              </a:lnSpc>
              <a:spcBef>
                <a:spcPts val="0"/>
              </a:spcBef>
              <a:spcAft>
                <a:spcPts val="0"/>
              </a:spcAft>
              <a:buNone/>
            </a:pPr>
            <a:r>
              <a:rPr lang="en-US" sz="3000"/>
              <a:t>1. Currently </a:t>
            </a:r>
            <a:r>
              <a:rPr lang="en-US" sz="3300" b="1" i="1"/>
              <a:t>linear</a:t>
            </a:r>
            <a:r>
              <a:rPr lang="en-US" sz="3000"/>
              <a:t> with Revenue          should not be the case</a:t>
            </a:r>
          </a:p>
          <a:p>
            <a:pPr marR="0" lvl="0" rtl="0">
              <a:lnSpc>
                <a:spcPct val="100000"/>
              </a:lnSpc>
              <a:spcBef>
                <a:spcPts val="0"/>
              </a:spcBef>
              <a:spcAft>
                <a:spcPts val="0"/>
              </a:spcAft>
              <a:buNone/>
            </a:pPr>
            <a:endParaRPr sz="1200"/>
          </a:p>
          <a:p>
            <a:pPr marR="0" lvl="0" rtl="0">
              <a:lnSpc>
                <a:spcPct val="100000"/>
              </a:lnSpc>
              <a:spcBef>
                <a:spcPts val="0"/>
              </a:spcBef>
              <a:spcAft>
                <a:spcPts val="0"/>
              </a:spcAft>
              <a:buNone/>
            </a:pPr>
            <a:r>
              <a:rPr lang="en-US" sz="3000"/>
              <a:t>2. Lack of granularity in financial statements</a:t>
            </a:r>
          </a:p>
        </p:txBody>
      </p:sp>
      <p:sp>
        <p:nvSpPr>
          <p:cNvPr id="334" name="Shape 334"/>
          <p:cNvSpPr txBox="1"/>
          <p:nvPr/>
        </p:nvSpPr>
        <p:spPr>
          <a:xfrm>
            <a:off x="3449100" y="4065925"/>
            <a:ext cx="6454500" cy="1518300"/>
          </a:xfrm>
          <a:prstGeom prst="rect">
            <a:avLst/>
          </a:prstGeom>
          <a:noFill/>
          <a:ln>
            <a:noFill/>
          </a:ln>
        </p:spPr>
        <p:txBody>
          <a:bodyPr wrap="square" lIns="91425" tIns="91425" rIns="91425" bIns="91425" anchor="t" anchorCtr="0">
            <a:noAutofit/>
          </a:bodyPr>
          <a:lstStyle/>
          <a:p>
            <a:pPr marL="457200" marR="0" lvl="0" indent="-419100" rtl="0">
              <a:lnSpc>
                <a:spcPct val="100000"/>
              </a:lnSpc>
              <a:spcBef>
                <a:spcPts val="0"/>
              </a:spcBef>
              <a:spcAft>
                <a:spcPts val="0"/>
              </a:spcAft>
              <a:buSzPts val="3000"/>
              <a:buChar char="➢"/>
            </a:pPr>
            <a:r>
              <a:rPr lang="en-US" sz="3000"/>
              <a:t>Added production </a:t>
            </a:r>
            <a:r>
              <a:rPr lang="en-US" sz="3000" b="1" i="1"/>
              <a:t>time</a:t>
            </a:r>
          </a:p>
          <a:p>
            <a:pPr marL="457200" marR="0" lvl="0" indent="-419100" rtl="0">
              <a:lnSpc>
                <a:spcPct val="100000"/>
              </a:lnSpc>
              <a:spcBef>
                <a:spcPts val="0"/>
              </a:spcBef>
              <a:spcAft>
                <a:spcPts val="0"/>
              </a:spcAft>
              <a:buSzPts val="3000"/>
              <a:buChar char="➢"/>
            </a:pPr>
            <a:r>
              <a:rPr lang="en-US" sz="3000"/>
              <a:t>Added production </a:t>
            </a:r>
            <a:r>
              <a:rPr lang="en-US" sz="3000" b="1" i="1"/>
              <a:t>costs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Shape 340"/>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algn="ctr" rtl="0">
              <a:spcBef>
                <a:spcPts val="0"/>
              </a:spcBef>
              <a:buNone/>
            </a:pPr>
            <a:r>
              <a:rPr lang="en-US" sz="4000" b="1">
                <a:solidFill>
                  <a:schemeClr val="dk1"/>
                </a:solidFill>
                <a:latin typeface="Helvetica Neue"/>
                <a:ea typeface="Helvetica Neue"/>
                <a:cs typeface="Helvetica Neue"/>
                <a:sym typeface="Helvetica Neue"/>
              </a:rPr>
              <a:t>SG&amp;A</a:t>
            </a:r>
          </a:p>
        </p:txBody>
      </p:sp>
      <p:grpSp>
        <p:nvGrpSpPr>
          <p:cNvPr id="341" name="Shape 341"/>
          <p:cNvGrpSpPr/>
          <p:nvPr/>
        </p:nvGrpSpPr>
        <p:grpSpPr>
          <a:xfrm>
            <a:off x="5952" y="6331789"/>
            <a:ext cx="12180132" cy="474600"/>
            <a:chOff x="5953" y="0"/>
            <a:chExt cx="12180132" cy="474600"/>
          </a:xfrm>
        </p:grpSpPr>
        <p:sp>
          <p:nvSpPr>
            <p:cNvPr id="342" name="Shape 342"/>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43" name="Shape 343"/>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344" name="Shape 344"/>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45" name="Shape 345"/>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346" name="Shape 346"/>
            <p:cNvSpPr/>
            <p:nvPr/>
          </p:nvSpPr>
          <p:spPr>
            <a:xfrm>
              <a:off x="5995946"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47" name="Shape 347"/>
            <p:cNvSpPr txBox="1"/>
            <p:nvPr/>
          </p:nvSpPr>
          <p:spPr>
            <a:xfrm>
              <a:off x="6233172"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Areas of Improvement</a:t>
              </a:r>
            </a:p>
          </p:txBody>
        </p:sp>
        <p:sp>
          <p:nvSpPr>
            <p:cNvPr id="348" name="Shape 348"/>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49" name="Shape 349"/>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350" name="Shape 350"/>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51" name="Shape 351"/>
            <p:cNvSpPr txBox="1"/>
            <p:nvPr/>
          </p:nvSpPr>
          <p:spPr>
            <a:xfrm>
              <a:off x="821560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352" name="Shape 352"/>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53" name="Shape 353"/>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
        <p:nvSpPr>
          <p:cNvPr id="354" name="Shape 354"/>
          <p:cNvSpPr txBox="1"/>
          <p:nvPr/>
        </p:nvSpPr>
        <p:spPr>
          <a:xfrm>
            <a:off x="320650" y="3369550"/>
            <a:ext cx="11244300" cy="2176200"/>
          </a:xfrm>
          <a:prstGeom prst="rect">
            <a:avLst/>
          </a:prstGeom>
          <a:noFill/>
          <a:ln>
            <a:noFill/>
          </a:ln>
        </p:spPr>
        <p:txBody>
          <a:bodyPr wrap="square" lIns="91425" tIns="91425" rIns="91425" bIns="91425" anchor="t" anchorCtr="0">
            <a:noAutofit/>
          </a:bodyPr>
          <a:lstStyle/>
          <a:p>
            <a:pPr marR="0" lvl="0" algn="ctr" rtl="0">
              <a:lnSpc>
                <a:spcPct val="100000"/>
              </a:lnSpc>
              <a:spcBef>
                <a:spcPts val="0"/>
              </a:spcBef>
              <a:spcAft>
                <a:spcPts val="0"/>
              </a:spcAft>
              <a:buNone/>
            </a:pPr>
            <a:r>
              <a:rPr lang="en-US" sz="9600" b="1" i="1"/>
              <a:t>efficiency!</a:t>
            </a:r>
          </a:p>
        </p:txBody>
      </p:sp>
      <p:sp>
        <p:nvSpPr>
          <p:cNvPr id="355" name="Shape 355"/>
          <p:cNvSpPr txBox="1"/>
          <p:nvPr/>
        </p:nvSpPr>
        <p:spPr>
          <a:xfrm>
            <a:off x="223525" y="1713025"/>
            <a:ext cx="11244300" cy="1932900"/>
          </a:xfrm>
          <a:prstGeom prst="rect">
            <a:avLst/>
          </a:prstGeom>
          <a:noFill/>
          <a:ln>
            <a:noFill/>
          </a:ln>
        </p:spPr>
        <p:txBody>
          <a:bodyPr wrap="square" lIns="91425" tIns="91425" rIns="91425" bIns="91425" anchor="t" anchorCtr="0">
            <a:noAutofit/>
          </a:bodyPr>
          <a:lstStyle/>
          <a:p>
            <a:pPr marR="0" lvl="0" algn="ctr" rtl="0">
              <a:lnSpc>
                <a:spcPct val="100000"/>
              </a:lnSpc>
              <a:spcBef>
                <a:spcPts val="0"/>
              </a:spcBef>
              <a:spcAft>
                <a:spcPts val="0"/>
              </a:spcAft>
              <a:buNone/>
            </a:pPr>
            <a:r>
              <a:rPr lang="en-US" sz="9600" b="1" i="1"/>
              <a:t>Operational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Shape 361"/>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algn="ctr" rtl="0">
              <a:spcBef>
                <a:spcPts val="0"/>
              </a:spcBef>
              <a:buNone/>
            </a:pPr>
            <a:r>
              <a:rPr lang="en-US" sz="4000" b="1">
                <a:solidFill>
                  <a:schemeClr val="dk1"/>
                </a:solidFill>
                <a:latin typeface="Helvetica Neue"/>
                <a:ea typeface="Helvetica Neue"/>
                <a:cs typeface="Helvetica Neue"/>
                <a:sym typeface="Helvetica Neue"/>
              </a:rPr>
              <a:t>SG&amp;A</a:t>
            </a:r>
          </a:p>
        </p:txBody>
      </p:sp>
      <p:grpSp>
        <p:nvGrpSpPr>
          <p:cNvPr id="362" name="Shape 362"/>
          <p:cNvGrpSpPr/>
          <p:nvPr/>
        </p:nvGrpSpPr>
        <p:grpSpPr>
          <a:xfrm>
            <a:off x="5952" y="6331789"/>
            <a:ext cx="12180132" cy="474600"/>
            <a:chOff x="5953" y="0"/>
            <a:chExt cx="12180132" cy="474600"/>
          </a:xfrm>
        </p:grpSpPr>
        <p:sp>
          <p:nvSpPr>
            <p:cNvPr id="363" name="Shape 363"/>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64" name="Shape 364"/>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365" name="Shape 365"/>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66" name="Shape 366"/>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367" name="Shape 367"/>
            <p:cNvSpPr/>
            <p:nvPr/>
          </p:nvSpPr>
          <p:spPr>
            <a:xfrm>
              <a:off x="5995946"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68" name="Shape 368"/>
            <p:cNvSpPr txBox="1"/>
            <p:nvPr/>
          </p:nvSpPr>
          <p:spPr>
            <a:xfrm>
              <a:off x="6233172"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Areas of Improvement</a:t>
              </a:r>
            </a:p>
          </p:txBody>
        </p:sp>
        <p:sp>
          <p:nvSpPr>
            <p:cNvPr id="369" name="Shape 369"/>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70" name="Shape 370"/>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371" name="Shape 371"/>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72" name="Shape 372"/>
            <p:cNvSpPr txBox="1"/>
            <p:nvPr/>
          </p:nvSpPr>
          <p:spPr>
            <a:xfrm>
              <a:off x="821560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373" name="Shape 373"/>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74" name="Shape 374"/>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
        <p:nvSpPr>
          <p:cNvPr id="375" name="Shape 375"/>
          <p:cNvSpPr txBox="1"/>
          <p:nvPr/>
        </p:nvSpPr>
        <p:spPr>
          <a:xfrm>
            <a:off x="5320600" y="1509250"/>
            <a:ext cx="6397500" cy="3596100"/>
          </a:xfrm>
          <a:prstGeom prst="rect">
            <a:avLst/>
          </a:prstGeom>
          <a:noFill/>
          <a:ln>
            <a:noFill/>
          </a:ln>
        </p:spPr>
        <p:txBody>
          <a:bodyPr wrap="square" lIns="91425" tIns="91425" rIns="91425" bIns="91425" anchor="t" anchorCtr="0">
            <a:noAutofit/>
          </a:bodyPr>
          <a:lstStyle/>
          <a:p>
            <a:pPr marL="457200" marR="0" lvl="0" indent="-419100" rtl="0">
              <a:lnSpc>
                <a:spcPct val="200000"/>
              </a:lnSpc>
              <a:spcBef>
                <a:spcPts val="0"/>
              </a:spcBef>
              <a:spcAft>
                <a:spcPts val="0"/>
              </a:spcAft>
              <a:buSzPts val="3000"/>
              <a:buAutoNum type="arabicPeriod"/>
            </a:pPr>
            <a:r>
              <a:rPr lang="en-US" sz="3000"/>
              <a:t>Process and Capacity Design</a:t>
            </a:r>
          </a:p>
          <a:p>
            <a:pPr marL="457200" marR="0" lvl="0" indent="-419100" rtl="0">
              <a:lnSpc>
                <a:spcPct val="200000"/>
              </a:lnSpc>
              <a:spcBef>
                <a:spcPts val="0"/>
              </a:spcBef>
              <a:spcAft>
                <a:spcPts val="0"/>
              </a:spcAft>
              <a:buSzPts val="3000"/>
              <a:buAutoNum type="arabicPeriod"/>
            </a:pPr>
            <a:r>
              <a:rPr lang="en-US" sz="3000"/>
              <a:t>Quality Management</a:t>
            </a:r>
          </a:p>
          <a:p>
            <a:pPr marL="457200" marR="0" lvl="0" indent="-419100" rtl="0">
              <a:lnSpc>
                <a:spcPct val="200000"/>
              </a:lnSpc>
              <a:spcBef>
                <a:spcPts val="0"/>
              </a:spcBef>
              <a:spcAft>
                <a:spcPts val="0"/>
              </a:spcAft>
              <a:buSzPts val="3000"/>
              <a:buAutoNum type="arabicPeriod"/>
            </a:pPr>
            <a:r>
              <a:rPr lang="en-US" sz="3000"/>
              <a:t>Layout Design</a:t>
            </a:r>
          </a:p>
          <a:p>
            <a:pPr marL="457200" marR="0" lvl="0" indent="-419100" rtl="0">
              <a:lnSpc>
                <a:spcPct val="200000"/>
              </a:lnSpc>
              <a:spcBef>
                <a:spcPts val="0"/>
              </a:spcBef>
              <a:spcAft>
                <a:spcPts val="0"/>
              </a:spcAft>
              <a:buSzPts val="3000"/>
              <a:buAutoNum type="arabicPeriod"/>
            </a:pPr>
            <a:r>
              <a:rPr lang="en-US" sz="3000"/>
              <a:t>Resource Scheduling</a:t>
            </a:r>
          </a:p>
          <a:p>
            <a:pPr marL="457200" marR="0" lvl="0" indent="-419100" rtl="0">
              <a:lnSpc>
                <a:spcPct val="200000"/>
              </a:lnSpc>
              <a:spcBef>
                <a:spcPts val="0"/>
              </a:spcBef>
              <a:spcAft>
                <a:spcPts val="0"/>
              </a:spcAft>
              <a:buSzPts val="3000"/>
              <a:buAutoNum type="arabicPeriod"/>
            </a:pPr>
            <a:r>
              <a:rPr lang="en-US" sz="3000"/>
              <a:t>Inventory Management</a:t>
            </a:r>
          </a:p>
        </p:txBody>
      </p:sp>
      <p:cxnSp>
        <p:nvCxnSpPr>
          <p:cNvPr id="376" name="Shape 376"/>
          <p:cNvCxnSpPr/>
          <p:nvPr/>
        </p:nvCxnSpPr>
        <p:spPr>
          <a:xfrm>
            <a:off x="5184950" y="1326375"/>
            <a:ext cx="30000" cy="4868400"/>
          </a:xfrm>
          <a:prstGeom prst="straightConnector1">
            <a:avLst/>
          </a:prstGeom>
          <a:noFill/>
          <a:ln w="12700" cap="flat" cmpd="sng">
            <a:solidFill>
              <a:schemeClr val="dk1"/>
            </a:solidFill>
            <a:prstDash val="solid"/>
            <a:miter lim="800000"/>
            <a:headEnd type="none" w="med" len="med"/>
            <a:tailEnd type="none" w="med" len="med"/>
          </a:ln>
        </p:spPr>
      </p:cxnSp>
      <p:pic>
        <p:nvPicPr>
          <p:cNvPr id="377" name="Shape 377"/>
          <p:cNvPicPr preferRelativeResize="0"/>
          <p:nvPr/>
        </p:nvPicPr>
        <p:blipFill>
          <a:blip r:embed="rId3">
            <a:alphaModFix/>
          </a:blip>
          <a:stretch>
            <a:fillRect/>
          </a:stretch>
        </p:blipFill>
        <p:spPr>
          <a:xfrm>
            <a:off x="152400" y="1828871"/>
            <a:ext cx="4880150" cy="366011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Shape 383"/>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rtl="0">
              <a:spcBef>
                <a:spcPts val="0"/>
              </a:spcBef>
              <a:buNone/>
            </a:pPr>
            <a:r>
              <a:rPr lang="en-US" sz="4000" b="1">
                <a:solidFill>
                  <a:schemeClr val="dk1"/>
                </a:solidFill>
                <a:latin typeface="Helvetica Neue"/>
                <a:ea typeface="Helvetica Neue"/>
                <a:cs typeface="Helvetica Neue"/>
                <a:sym typeface="Helvetica Neue"/>
              </a:rPr>
              <a:t>Economies of Scale</a:t>
            </a:r>
          </a:p>
        </p:txBody>
      </p:sp>
      <p:grpSp>
        <p:nvGrpSpPr>
          <p:cNvPr id="384" name="Shape 384"/>
          <p:cNvGrpSpPr/>
          <p:nvPr/>
        </p:nvGrpSpPr>
        <p:grpSpPr>
          <a:xfrm>
            <a:off x="5952" y="6331789"/>
            <a:ext cx="12180132" cy="474600"/>
            <a:chOff x="5953" y="0"/>
            <a:chExt cx="12180132" cy="474600"/>
          </a:xfrm>
        </p:grpSpPr>
        <p:sp>
          <p:nvSpPr>
            <p:cNvPr id="385" name="Shape 385"/>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86" name="Shape 386"/>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387" name="Shape 387"/>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88" name="Shape 388"/>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389" name="Shape 389"/>
            <p:cNvSpPr/>
            <p:nvPr/>
          </p:nvSpPr>
          <p:spPr>
            <a:xfrm>
              <a:off x="5995946"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90" name="Shape 390"/>
            <p:cNvSpPr txBox="1"/>
            <p:nvPr/>
          </p:nvSpPr>
          <p:spPr>
            <a:xfrm>
              <a:off x="6233172"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Areas of Improvement</a:t>
              </a:r>
            </a:p>
          </p:txBody>
        </p:sp>
        <p:sp>
          <p:nvSpPr>
            <p:cNvPr id="391" name="Shape 391"/>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92" name="Shape 392"/>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393" name="Shape 393"/>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94" name="Shape 394"/>
            <p:cNvSpPr txBox="1"/>
            <p:nvPr/>
          </p:nvSpPr>
          <p:spPr>
            <a:xfrm>
              <a:off x="821560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395" name="Shape 395"/>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96" name="Shape 396"/>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
        <p:nvSpPr>
          <p:cNvPr id="397" name="Shape 397"/>
          <p:cNvSpPr txBox="1"/>
          <p:nvPr/>
        </p:nvSpPr>
        <p:spPr>
          <a:xfrm>
            <a:off x="482323" y="1677025"/>
            <a:ext cx="11244300" cy="4076700"/>
          </a:xfrm>
          <a:prstGeom prst="rect">
            <a:avLst/>
          </a:prstGeom>
          <a:noFill/>
          <a:ln>
            <a:noFill/>
          </a:ln>
        </p:spPr>
        <p:txBody>
          <a:bodyPr wrap="square" lIns="91425" tIns="91425" rIns="91425" bIns="91425" anchor="t" anchorCtr="0">
            <a:noAutofit/>
          </a:bodyPr>
          <a:lstStyle/>
          <a:p>
            <a:pPr marR="0" lvl="0" rtl="0">
              <a:lnSpc>
                <a:spcPct val="100000"/>
              </a:lnSpc>
              <a:spcBef>
                <a:spcPts val="0"/>
              </a:spcBef>
              <a:spcAft>
                <a:spcPts val="0"/>
              </a:spcAft>
              <a:buNone/>
            </a:pPr>
            <a:r>
              <a:rPr lang="en-US" sz="3000"/>
              <a:t>Exploiting economies of scale through </a:t>
            </a:r>
            <a:r>
              <a:rPr lang="en-US" sz="3000" b="1" i="1"/>
              <a:t>efficient production</a:t>
            </a:r>
          </a:p>
        </p:txBody>
      </p:sp>
      <p:sp>
        <p:nvSpPr>
          <p:cNvPr id="398" name="Shape 398"/>
          <p:cNvSpPr txBox="1"/>
          <p:nvPr/>
        </p:nvSpPr>
        <p:spPr>
          <a:xfrm>
            <a:off x="1161525" y="2291563"/>
            <a:ext cx="9885900" cy="3000000"/>
          </a:xfrm>
          <a:prstGeom prst="rect">
            <a:avLst/>
          </a:prstGeom>
          <a:noFill/>
          <a:ln>
            <a:noFill/>
          </a:ln>
        </p:spPr>
        <p:txBody>
          <a:bodyPr wrap="square" lIns="91425" tIns="91425" rIns="91425" bIns="91425" anchor="ctr" anchorCtr="0">
            <a:noAutofit/>
          </a:bodyPr>
          <a:lstStyle/>
          <a:p>
            <a:pPr lvl="0">
              <a:spcBef>
                <a:spcPts val="0"/>
              </a:spcBef>
              <a:buNone/>
            </a:pPr>
            <a:r>
              <a:rPr lang="en-US" sz="3000">
                <a:solidFill>
                  <a:schemeClr val="dk1"/>
                </a:solidFill>
              </a:rPr>
              <a:t>Batteries:</a:t>
            </a:r>
            <a:r>
              <a:rPr lang="en-US" sz="3600">
                <a:solidFill>
                  <a:srgbClr val="CC0000"/>
                </a:solidFill>
              </a:rPr>
              <a:t> $45,000</a:t>
            </a:r>
            <a:r>
              <a:rPr lang="en-US" sz="3000">
                <a:solidFill>
                  <a:schemeClr val="dk1"/>
                </a:solidFill>
              </a:rPr>
              <a:t> to </a:t>
            </a:r>
            <a:r>
              <a:rPr lang="en-US" sz="2400">
                <a:solidFill>
                  <a:srgbClr val="6AA84F"/>
                </a:solidFill>
              </a:rPr>
              <a:t>~$22,000</a:t>
            </a:r>
            <a:r>
              <a:rPr lang="en-US" sz="2400"/>
              <a:t> </a:t>
            </a:r>
            <a:r>
              <a:rPr lang="en-US" sz="3000"/>
              <a:t>through the Gigafactory</a:t>
            </a:r>
          </a:p>
          <a:p>
            <a:pPr lvl="0">
              <a:spcBef>
                <a:spcPts val="0"/>
              </a:spcBef>
              <a:buNone/>
            </a:pPr>
            <a:endParaRPr sz="3000"/>
          </a:p>
          <a:p>
            <a:pPr lvl="0">
              <a:spcBef>
                <a:spcPts val="0"/>
              </a:spcBef>
              <a:buNone/>
            </a:pPr>
            <a:r>
              <a:rPr lang="en-US" sz="3000"/>
              <a:t>Cost from $227/kWh to $125/kWh</a:t>
            </a:r>
          </a:p>
          <a:p>
            <a:pPr lvl="0">
              <a:spcBef>
                <a:spcPts val="0"/>
              </a:spcBef>
              <a:buNone/>
            </a:pPr>
            <a:endParaRPr sz="3000"/>
          </a:p>
          <a:p>
            <a:pPr lvl="0" rtl="0">
              <a:spcBef>
                <a:spcPts val="0"/>
              </a:spcBef>
              <a:buNone/>
            </a:pPr>
            <a:endParaRPr sz="3000"/>
          </a:p>
        </p:txBody>
      </p:sp>
      <p:sp>
        <p:nvSpPr>
          <p:cNvPr id="399" name="Shape 399"/>
          <p:cNvSpPr txBox="1"/>
          <p:nvPr/>
        </p:nvSpPr>
        <p:spPr>
          <a:xfrm>
            <a:off x="574450" y="4436950"/>
            <a:ext cx="11244300" cy="943800"/>
          </a:xfrm>
          <a:prstGeom prst="rect">
            <a:avLst/>
          </a:prstGeom>
          <a:noFill/>
          <a:ln>
            <a:noFill/>
          </a:ln>
        </p:spPr>
        <p:txBody>
          <a:bodyPr wrap="square" lIns="91425" tIns="91425" rIns="91425" bIns="91425" anchor="t" anchorCtr="0">
            <a:noAutofit/>
          </a:bodyPr>
          <a:lstStyle/>
          <a:p>
            <a:pPr marR="0" lvl="0" algn="ctr" rtl="0">
              <a:lnSpc>
                <a:spcPct val="100000"/>
              </a:lnSpc>
              <a:spcBef>
                <a:spcPts val="0"/>
              </a:spcBef>
              <a:spcAft>
                <a:spcPts val="0"/>
              </a:spcAft>
              <a:buNone/>
            </a:pPr>
            <a:r>
              <a:rPr lang="en-US" sz="7200" i="1">
                <a:solidFill>
                  <a:srgbClr val="6AA84F"/>
                </a:solidFill>
              </a:rPr>
              <a:t>45%</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Shape 405"/>
          <p:cNvSpPr/>
          <p:nvPr/>
        </p:nvSpPr>
        <p:spPr>
          <a:xfrm>
            <a:off x="0" y="134475"/>
            <a:ext cx="90285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rtl="0">
              <a:spcBef>
                <a:spcPts val="0"/>
              </a:spcBef>
              <a:buNone/>
            </a:pPr>
            <a:r>
              <a:rPr lang="en-US" sz="4000" b="1">
                <a:solidFill>
                  <a:schemeClr val="dk1"/>
                </a:solidFill>
                <a:latin typeface="Helvetica Neue"/>
                <a:ea typeface="Helvetica Neue"/>
                <a:cs typeface="Helvetica Neue"/>
                <a:sym typeface="Helvetica Neue"/>
              </a:rPr>
              <a:t>Research &amp; Development</a:t>
            </a:r>
          </a:p>
        </p:txBody>
      </p:sp>
      <p:grpSp>
        <p:nvGrpSpPr>
          <p:cNvPr id="406" name="Shape 406"/>
          <p:cNvGrpSpPr/>
          <p:nvPr/>
        </p:nvGrpSpPr>
        <p:grpSpPr>
          <a:xfrm>
            <a:off x="5952" y="6331789"/>
            <a:ext cx="12180132" cy="474600"/>
            <a:chOff x="5953" y="0"/>
            <a:chExt cx="12180132" cy="474600"/>
          </a:xfrm>
        </p:grpSpPr>
        <p:sp>
          <p:nvSpPr>
            <p:cNvPr id="407" name="Shape 407"/>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08" name="Shape 408"/>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409" name="Shape 409"/>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10" name="Shape 410"/>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411" name="Shape 411"/>
            <p:cNvSpPr/>
            <p:nvPr/>
          </p:nvSpPr>
          <p:spPr>
            <a:xfrm>
              <a:off x="5995946"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12" name="Shape 412"/>
            <p:cNvSpPr txBox="1"/>
            <p:nvPr/>
          </p:nvSpPr>
          <p:spPr>
            <a:xfrm>
              <a:off x="6233172"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Areas of Improvement</a:t>
              </a:r>
            </a:p>
          </p:txBody>
        </p:sp>
        <p:sp>
          <p:nvSpPr>
            <p:cNvPr id="413" name="Shape 413"/>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14" name="Shape 414"/>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415" name="Shape 415"/>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16" name="Shape 416"/>
            <p:cNvSpPr txBox="1"/>
            <p:nvPr/>
          </p:nvSpPr>
          <p:spPr>
            <a:xfrm>
              <a:off x="821560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417" name="Shape 417"/>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18" name="Shape 418"/>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
        <p:nvSpPr>
          <p:cNvPr id="419" name="Shape 419"/>
          <p:cNvSpPr txBox="1"/>
          <p:nvPr/>
        </p:nvSpPr>
        <p:spPr>
          <a:xfrm>
            <a:off x="473860" y="1478575"/>
            <a:ext cx="11244300" cy="4076700"/>
          </a:xfrm>
          <a:prstGeom prst="rect">
            <a:avLst/>
          </a:prstGeom>
          <a:noFill/>
          <a:ln>
            <a:noFill/>
          </a:ln>
        </p:spPr>
        <p:txBody>
          <a:bodyPr wrap="square" lIns="91425" tIns="91425" rIns="91425" bIns="91425" anchor="t" anchorCtr="0">
            <a:noAutofit/>
          </a:bodyPr>
          <a:lstStyle/>
          <a:p>
            <a:pPr marR="0" lvl="0" rtl="0">
              <a:lnSpc>
                <a:spcPct val="100000"/>
              </a:lnSpc>
              <a:spcBef>
                <a:spcPts val="0"/>
              </a:spcBef>
              <a:spcAft>
                <a:spcPts val="0"/>
              </a:spcAft>
              <a:buNone/>
            </a:pPr>
            <a:r>
              <a:rPr lang="en-US" sz="3600" b="1" i="1">
                <a:solidFill>
                  <a:srgbClr val="CC0000"/>
                </a:solidFill>
              </a:rPr>
              <a:t>17.7%</a:t>
            </a:r>
            <a:r>
              <a:rPr lang="en-US" sz="3000" b="1" i="1"/>
              <a:t> </a:t>
            </a:r>
            <a:r>
              <a:rPr lang="en-US" sz="3600" b="1" i="1"/>
              <a:t>of Revenue</a:t>
            </a:r>
          </a:p>
          <a:p>
            <a:pPr marL="457200" marR="0" lvl="0" indent="-419100" rtl="0">
              <a:lnSpc>
                <a:spcPct val="100000"/>
              </a:lnSpc>
              <a:spcBef>
                <a:spcPts val="0"/>
              </a:spcBef>
              <a:spcAft>
                <a:spcPts val="0"/>
              </a:spcAft>
              <a:buSzPts val="3000"/>
              <a:buChar char="➢"/>
            </a:pPr>
            <a:r>
              <a:rPr lang="en-US" sz="3000"/>
              <a:t>3x the second place spender</a:t>
            </a:r>
          </a:p>
          <a:p>
            <a:pPr marL="457200" marR="0" lvl="0" indent="-419100" rtl="0">
              <a:lnSpc>
                <a:spcPct val="100000"/>
              </a:lnSpc>
              <a:spcBef>
                <a:spcPts val="0"/>
              </a:spcBef>
              <a:spcAft>
                <a:spcPts val="0"/>
              </a:spcAft>
              <a:buSzPts val="3000"/>
              <a:buChar char="➢"/>
            </a:pPr>
            <a:r>
              <a:rPr lang="en-US" sz="3000"/>
              <a:t>Not surprising for an Innovation leader</a:t>
            </a:r>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p:txBody>
      </p:sp>
      <p:cxnSp>
        <p:nvCxnSpPr>
          <p:cNvPr id="420" name="Shape 420"/>
          <p:cNvCxnSpPr/>
          <p:nvPr/>
        </p:nvCxnSpPr>
        <p:spPr>
          <a:xfrm>
            <a:off x="473860" y="3593125"/>
            <a:ext cx="11244300" cy="0"/>
          </a:xfrm>
          <a:prstGeom prst="straightConnector1">
            <a:avLst/>
          </a:prstGeom>
          <a:noFill/>
          <a:ln w="12700" cap="flat" cmpd="sng">
            <a:solidFill>
              <a:schemeClr val="dk1"/>
            </a:solidFill>
            <a:prstDash val="solid"/>
            <a:miter lim="800000"/>
            <a:headEnd type="none" w="med" len="med"/>
            <a:tailEnd type="none" w="med" len="med"/>
          </a:ln>
        </p:spPr>
      </p:cxnSp>
      <p:cxnSp>
        <p:nvCxnSpPr>
          <p:cNvPr id="421" name="Shape 421"/>
          <p:cNvCxnSpPr/>
          <p:nvPr/>
        </p:nvCxnSpPr>
        <p:spPr>
          <a:xfrm rot="10800000" flipH="1">
            <a:off x="6029000" y="3602325"/>
            <a:ext cx="14100" cy="994800"/>
          </a:xfrm>
          <a:prstGeom prst="straightConnector1">
            <a:avLst/>
          </a:prstGeom>
          <a:noFill/>
          <a:ln w="12700" cap="flat" cmpd="sng">
            <a:solidFill>
              <a:schemeClr val="dk1"/>
            </a:solidFill>
            <a:prstDash val="solid"/>
            <a:miter lim="800000"/>
            <a:headEnd type="none" w="med" len="med"/>
            <a:tailEnd type="none" w="med" len="med"/>
          </a:ln>
        </p:spPr>
      </p:cxnSp>
      <p:sp>
        <p:nvSpPr>
          <p:cNvPr id="422" name="Shape 422"/>
          <p:cNvSpPr txBox="1"/>
          <p:nvPr/>
        </p:nvSpPr>
        <p:spPr>
          <a:xfrm>
            <a:off x="1714028" y="3919925"/>
            <a:ext cx="2838000" cy="1927200"/>
          </a:xfrm>
          <a:prstGeom prst="rect">
            <a:avLst/>
          </a:prstGeom>
          <a:noFill/>
          <a:ln>
            <a:noFill/>
          </a:ln>
        </p:spPr>
        <p:txBody>
          <a:bodyPr wrap="square" lIns="91425" tIns="91425" rIns="91425" bIns="91425" anchor="t" anchorCtr="0">
            <a:noAutofit/>
          </a:bodyPr>
          <a:lstStyle/>
          <a:p>
            <a:pPr marR="0" lvl="0" algn="ctr" rtl="0">
              <a:lnSpc>
                <a:spcPct val="100000"/>
              </a:lnSpc>
              <a:spcBef>
                <a:spcPts val="0"/>
              </a:spcBef>
              <a:spcAft>
                <a:spcPts val="0"/>
              </a:spcAft>
              <a:buNone/>
            </a:pPr>
            <a:r>
              <a:rPr lang="en-US" sz="3600"/>
              <a:t>Physical</a:t>
            </a:r>
          </a:p>
          <a:p>
            <a:pPr marR="0" lvl="0" algn="ctr" rtl="0">
              <a:lnSpc>
                <a:spcPct val="100000"/>
              </a:lnSpc>
              <a:spcBef>
                <a:spcPts val="0"/>
              </a:spcBef>
              <a:spcAft>
                <a:spcPts val="0"/>
              </a:spcAft>
              <a:buNone/>
            </a:pPr>
            <a:endParaRPr sz="2400"/>
          </a:p>
          <a:p>
            <a:pPr marR="0" lvl="0" algn="ctr" rtl="0">
              <a:lnSpc>
                <a:spcPct val="100000"/>
              </a:lnSpc>
              <a:spcBef>
                <a:spcPts val="0"/>
              </a:spcBef>
              <a:spcAft>
                <a:spcPts val="0"/>
              </a:spcAft>
              <a:buNone/>
            </a:pPr>
            <a:r>
              <a:rPr lang="en-US" sz="2400"/>
              <a:t>Car</a:t>
            </a:r>
          </a:p>
          <a:p>
            <a:pPr marR="0" lvl="0" algn="ctr" rtl="0">
              <a:lnSpc>
                <a:spcPct val="100000"/>
              </a:lnSpc>
              <a:spcBef>
                <a:spcPts val="0"/>
              </a:spcBef>
              <a:spcAft>
                <a:spcPts val="0"/>
              </a:spcAft>
              <a:buNone/>
            </a:pPr>
            <a:r>
              <a:rPr lang="en-US" sz="2400"/>
              <a:t>Hardware</a:t>
            </a:r>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p:txBody>
      </p:sp>
      <p:sp>
        <p:nvSpPr>
          <p:cNvPr id="423" name="Shape 423"/>
          <p:cNvSpPr txBox="1"/>
          <p:nvPr/>
        </p:nvSpPr>
        <p:spPr>
          <a:xfrm>
            <a:off x="7774853" y="3998863"/>
            <a:ext cx="2838000" cy="1927200"/>
          </a:xfrm>
          <a:prstGeom prst="rect">
            <a:avLst/>
          </a:prstGeom>
          <a:noFill/>
          <a:ln>
            <a:noFill/>
          </a:ln>
        </p:spPr>
        <p:txBody>
          <a:bodyPr wrap="square" lIns="91425" tIns="91425" rIns="91425" bIns="91425" anchor="t" anchorCtr="0">
            <a:noAutofit/>
          </a:bodyPr>
          <a:lstStyle/>
          <a:p>
            <a:pPr marR="0" lvl="0" algn="ctr" rtl="0">
              <a:lnSpc>
                <a:spcPct val="100000"/>
              </a:lnSpc>
              <a:spcBef>
                <a:spcPts val="0"/>
              </a:spcBef>
              <a:spcAft>
                <a:spcPts val="0"/>
              </a:spcAft>
              <a:buNone/>
            </a:pPr>
            <a:r>
              <a:rPr lang="en-US" sz="3600"/>
              <a:t>Information</a:t>
            </a:r>
          </a:p>
          <a:p>
            <a:pPr marR="0" lvl="0" algn="ctr" rtl="0">
              <a:lnSpc>
                <a:spcPct val="100000"/>
              </a:lnSpc>
              <a:spcBef>
                <a:spcPts val="0"/>
              </a:spcBef>
              <a:spcAft>
                <a:spcPts val="0"/>
              </a:spcAft>
              <a:buNone/>
            </a:pPr>
            <a:endParaRPr sz="2400"/>
          </a:p>
          <a:p>
            <a:pPr marR="0" lvl="0" algn="ctr" rtl="0">
              <a:lnSpc>
                <a:spcPct val="100000"/>
              </a:lnSpc>
              <a:spcBef>
                <a:spcPts val="0"/>
              </a:spcBef>
              <a:spcAft>
                <a:spcPts val="0"/>
              </a:spcAft>
              <a:buNone/>
            </a:pPr>
            <a:r>
              <a:rPr lang="en-US" sz="2400"/>
              <a:t>Software</a:t>
            </a:r>
          </a:p>
          <a:p>
            <a:pPr marR="0" lvl="0" algn="ctr" rtl="0">
              <a:lnSpc>
                <a:spcPct val="100000"/>
              </a:lnSpc>
              <a:spcBef>
                <a:spcPts val="0"/>
              </a:spcBef>
              <a:spcAft>
                <a:spcPts val="0"/>
              </a:spcAft>
              <a:buNone/>
            </a:pPr>
            <a:r>
              <a:rPr lang="en-US" sz="2400"/>
              <a:t>AI Platform</a:t>
            </a:r>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p:txBody>
      </p:sp>
      <p:cxnSp>
        <p:nvCxnSpPr>
          <p:cNvPr id="424" name="Shape 424"/>
          <p:cNvCxnSpPr/>
          <p:nvPr/>
        </p:nvCxnSpPr>
        <p:spPr>
          <a:xfrm rot="10800000">
            <a:off x="6043175" y="5106550"/>
            <a:ext cx="900" cy="1118400"/>
          </a:xfrm>
          <a:prstGeom prst="straightConnector1">
            <a:avLst/>
          </a:prstGeom>
          <a:noFill/>
          <a:ln w="12700" cap="flat" cmpd="sng">
            <a:solidFill>
              <a:schemeClr val="dk1"/>
            </a:solidFill>
            <a:prstDash val="solid"/>
            <a:miter lim="800000"/>
            <a:headEnd type="none" w="med" len="med"/>
            <a:tailEnd type="none" w="med" len="med"/>
          </a:ln>
        </p:spPr>
      </p:cxnSp>
      <p:sp>
        <p:nvSpPr>
          <p:cNvPr id="425" name="Shape 425"/>
          <p:cNvSpPr txBox="1"/>
          <p:nvPr/>
        </p:nvSpPr>
        <p:spPr>
          <a:xfrm>
            <a:off x="4624625" y="4498525"/>
            <a:ext cx="2838000" cy="684300"/>
          </a:xfrm>
          <a:prstGeom prst="rect">
            <a:avLst/>
          </a:prstGeom>
          <a:noFill/>
          <a:ln>
            <a:noFill/>
          </a:ln>
        </p:spPr>
        <p:txBody>
          <a:bodyPr wrap="square" lIns="91425" tIns="91425" rIns="91425" bIns="91425" anchor="t" anchorCtr="0">
            <a:noAutofit/>
          </a:bodyPr>
          <a:lstStyle/>
          <a:p>
            <a:pPr marR="0" lvl="0" algn="ctr" rtl="0">
              <a:lnSpc>
                <a:spcPct val="100000"/>
              </a:lnSpc>
              <a:spcBef>
                <a:spcPts val="0"/>
              </a:spcBef>
              <a:spcAft>
                <a:spcPts val="0"/>
              </a:spcAft>
              <a:buNone/>
            </a:pPr>
            <a:r>
              <a:rPr lang="en-US" sz="3000"/>
              <a:t>and</a:t>
            </a:r>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Shape 431"/>
          <p:cNvSpPr/>
          <p:nvPr/>
        </p:nvSpPr>
        <p:spPr>
          <a:xfrm>
            <a:off x="0" y="134475"/>
            <a:ext cx="90285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rtl="0">
              <a:spcBef>
                <a:spcPts val="0"/>
              </a:spcBef>
              <a:buNone/>
            </a:pPr>
            <a:r>
              <a:rPr lang="en-US" sz="4000" b="1">
                <a:solidFill>
                  <a:schemeClr val="dk1"/>
                </a:solidFill>
                <a:latin typeface="Helvetica Neue"/>
                <a:ea typeface="Helvetica Neue"/>
                <a:cs typeface="Helvetica Neue"/>
                <a:sym typeface="Helvetica Neue"/>
              </a:rPr>
              <a:t>Research &amp; Development</a:t>
            </a:r>
          </a:p>
        </p:txBody>
      </p:sp>
      <p:grpSp>
        <p:nvGrpSpPr>
          <p:cNvPr id="432" name="Shape 432"/>
          <p:cNvGrpSpPr/>
          <p:nvPr/>
        </p:nvGrpSpPr>
        <p:grpSpPr>
          <a:xfrm>
            <a:off x="5952" y="6331789"/>
            <a:ext cx="12180132" cy="474600"/>
            <a:chOff x="5953" y="0"/>
            <a:chExt cx="12180132" cy="474600"/>
          </a:xfrm>
        </p:grpSpPr>
        <p:sp>
          <p:nvSpPr>
            <p:cNvPr id="433" name="Shape 433"/>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34" name="Shape 434"/>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435" name="Shape 435"/>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36" name="Shape 436"/>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437" name="Shape 437"/>
            <p:cNvSpPr/>
            <p:nvPr/>
          </p:nvSpPr>
          <p:spPr>
            <a:xfrm>
              <a:off x="5995946"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38" name="Shape 438"/>
            <p:cNvSpPr txBox="1"/>
            <p:nvPr/>
          </p:nvSpPr>
          <p:spPr>
            <a:xfrm>
              <a:off x="6233172"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Areas of Improvement</a:t>
              </a:r>
            </a:p>
          </p:txBody>
        </p:sp>
        <p:sp>
          <p:nvSpPr>
            <p:cNvPr id="439" name="Shape 439"/>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40" name="Shape 440"/>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441" name="Shape 441"/>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42" name="Shape 442"/>
            <p:cNvSpPr txBox="1"/>
            <p:nvPr/>
          </p:nvSpPr>
          <p:spPr>
            <a:xfrm>
              <a:off x="821560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443" name="Shape 443"/>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44" name="Shape 444"/>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
        <p:nvSpPr>
          <p:cNvPr id="445" name="Shape 445"/>
          <p:cNvSpPr txBox="1"/>
          <p:nvPr/>
        </p:nvSpPr>
        <p:spPr>
          <a:xfrm>
            <a:off x="473860" y="1478575"/>
            <a:ext cx="11244300" cy="4076700"/>
          </a:xfrm>
          <a:prstGeom prst="rect">
            <a:avLst/>
          </a:prstGeom>
          <a:noFill/>
          <a:ln>
            <a:noFill/>
          </a:ln>
        </p:spPr>
        <p:txBody>
          <a:bodyPr wrap="square" lIns="91425" tIns="91425" rIns="91425" bIns="91425" anchor="t" anchorCtr="0">
            <a:noAutofit/>
          </a:bodyPr>
          <a:lstStyle/>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p:txBody>
      </p:sp>
      <p:cxnSp>
        <p:nvCxnSpPr>
          <p:cNvPr id="446" name="Shape 446"/>
          <p:cNvCxnSpPr/>
          <p:nvPr/>
        </p:nvCxnSpPr>
        <p:spPr>
          <a:xfrm rot="10800000" flipH="1">
            <a:off x="6043250" y="1100375"/>
            <a:ext cx="900" cy="5064300"/>
          </a:xfrm>
          <a:prstGeom prst="straightConnector1">
            <a:avLst/>
          </a:prstGeom>
          <a:noFill/>
          <a:ln w="12700" cap="flat" cmpd="sng">
            <a:solidFill>
              <a:schemeClr val="dk1"/>
            </a:solidFill>
            <a:prstDash val="solid"/>
            <a:miter lim="800000"/>
            <a:headEnd type="none" w="med" len="med"/>
            <a:tailEnd type="none" w="med" len="med"/>
          </a:ln>
        </p:spPr>
      </p:cxnSp>
      <p:sp>
        <p:nvSpPr>
          <p:cNvPr id="447" name="Shape 447"/>
          <p:cNvSpPr txBox="1"/>
          <p:nvPr/>
        </p:nvSpPr>
        <p:spPr>
          <a:xfrm>
            <a:off x="6373097" y="1164420"/>
            <a:ext cx="5262900" cy="4928700"/>
          </a:xfrm>
          <a:prstGeom prst="rect">
            <a:avLst/>
          </a:prstGeom>
          <a:noFill/>
          <a:ln>
            <a:noFill/>
          </a:ln>
        </p:spPr>
        <p:txBody>
          <a:bodyPr wrap="square" lIns="91425" tIns="91425" rIns="91425" bIns="91425" anchor="t" anchorCtr="0">
            <a:noAutofit/>
          </a:bodyPr>
          <a:lstStyle/>
          <a:p>
            <a:pPr marR="0" lvl="0" rtl="0">
              <a:lnSpc>
                <a:spcPct val="100000"/>
              </a:lnSpc>
              <a:spcBef>
                <a:spcPts val="0"/>
              </a:spcBef>
              <a:spcAft>
                <a:spcPts val="0"/>
              </a:spcAft>
              <a:buNone/>
            </a:pPr>
            <a:r>
              <a:rPr lang="en-US" sz="3600" u="sng"/>
              <a:t>Information</a:t>
            </a:r>
          </a:p>
          <a:p>
            <a:pPr marR="0" lvl="0" rtl="0">
              <a:lnSpc>
                <a:spcPct val="100000"/>
              </a:lnSpc>
              <a:spcBef>
                <a:spcPts val="0"/>
              </a:spcBef>
              <a:spcAft>
                <a:spcPts val="0"/>
              </a:spcAft>
              <a:buNone/>
            </a:pPr>
            <a:endParaRPr sz="2400"/>
          </a:p>
          <a:p>
            <a:pPr marR="0" lvl="0" rtl="0">
              <a:lnSpc>
                <a:spcPct val="100000"/>
              </a:lnSpc>
              <a:spcBef>
                <a:spcPts val="0"/>
              </a:spcBef>
              <a:spcAft>
                <a:spcPts val="0"/>
              </a:spcAft>
              <a:buNone/>
            </a:pPr>
            <a:r>
              <a:rPr lang="en-US" sz="2400" i="1"/>
              <a:t>Problem: </a:t>
            </a:r>
          </a:p>
          <a:p>
            <a:pPr marL="457200" marR="0" lvl="0" indent="-381000" rtl="0">
              <a:lnSpc>
                <a:spcPct val="100000"/>
              </a:lnSpc>
              <a:spcBef>
                <a:spcPts val="0"/>
              </a:spcBef>
              <a:spcAft>
                <a:spcPts val="0"/>
              </a:spcAft>
              <a:buSzPts val="2400"/>
              <a:buChar char="-"/>
            </a:pPr>
            <a:r>
              <a:rPr lang="en-US" sz="2400"/>
              <a:t>Currently no ROI - money sink</a:t>
            </a:r>
          </a:p>
          <a:p>
            <a:pPr marR="0" lvl="0" rtl="0">
              <a:lnSpc>
                <a:spcPct val="100000"/>
              </a:lnSpc>
              <a:spcBef>
                <a:spcPts val="0"/>
              </a:spcBef>
              <a:spcAft>
                <a:spcPts val="0"/>
              </a:spcAft>
              <a:buNone/>
            </a:pPr>
            <a:endParaRPr sz="2400"/>
          </a:p>
          <a:p>
            <a:pPr marR="0" lvl="0" rtl="0">
              <a:lnSpc>
                <a:spcPct val="100000"/>
              </a:lnSpc>
              <a:spcBef>
                <a:spcPts val="0"/>
              </a:spcBef>
              <a:spcAft>
                <a:spcPts val="0"/>
              </a:spcAft>
              <a:buNone/>
            </a:pPr>
            <a:r>
              <a:rPr lang="en-US" sz="2400" i="1"/>
              <a:t>Solution:</a:t>
            </a:r>
          </a:p>
          <a:p>
            <a:pPr marL="457200" marR="0" lvl="0" indent="-381000" rtl="0">
              <a:lnSpc>
                <a:spcPct val="100000"/>
              </a:lnSpc>
              <a:spcBef>
                <a:spcPts val="0"/>
              </a:spcBef>
              <a:spcAft>
                <a:spcPts val="0"/>
              </a:spcAft>
              <a:buSzPts val="2400"/>
              <a:buChar char="-"/>
            </a:pPr>
            <a:r>
              <a:rPr lang="en-US" sz="2400"/>
              <a:t>Find a way to turn a profit to boost margins</a:t>
            </a:r>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p:txBody>
      </p:sp>
      <p:sp>
        <p:nvSpPr>
          <p:cNvPr id="448" name="Shape 448"/>
          <p:cNvSpPr txBox="1"/>
          <p:nvPr/>
        </p:nvSpPr>
        <p:spPr>
          <a:xfrm>
            <a:off x="390997" y="1204970"/>
            <a:ext cx="5262900" cy="4928700"/>
          </a:xfrm>
          <a:prstGeom prst="rect">
            <a:avLst/>
          </a:prstGeom>
          <a:noFill/>
          <a:ln>
            <a:noFill/>
          </a:ln>
        </p:spPr>
        <p:txBody>
          <a:bodyPr wrap="square" lIns="91425" tIns="91425" rIns="91425" bIns="91425" anchor="t" anchorCtr="0">
            <a:noAutofit/>
          </a:bodyPr>
          <a:lstStyle/>
          <a:p>
            <a:pPr marR="0" lvl="0" rtl="0">
              <a:lnSpc>
                <a:spcPct val="100000"/>
              </a:lnSpc>
              <a:spcBef>
                <a:spcPts val="0"/>
              </a:spcBef>
              <a:spcAft>
                <a:spcPts val="0"/>
              </a:spcAft>
              <a:buNone/>
            </a:pPr>
            <a:r>
              <a:rPr lang="en-US" sz="3600" u="sng"/>
              <a:t>Physical</a:t>
            </a:r>
          </a:p>
          <a:p>
            <a:pPr marR="0" lvl="0" rtl="0">
              <a:lnSpc>
                <a:spcPct val="100000"/>
              </a:lnSpc>
              <a:spcBef>
                <a:spcPts val="0"/>
              </a:spcBef>
              <a:spcAft>
                <a:spcPts val="0"/>
              </a:spcAft>
              <a:buNone/>
            </a:pPr>
            <a:endParaRPr sz="2400"/>
          </a:p>
          <a:p>
            <a:pPr marR="0" lvl="0" rtl="0">
              <a:lnSpc>
                <a:spcPct val="100000"/>
              </a:lnSpc>
              <a:spcBef>
                <a:spcPts val="0"/>
              </a:spcBef>
              <a:spcAft>
                <a:spcPts val="0"/>
              </a:spcAft>
              <a:buNone/>
            </a:pPr>
            <a:r>
              <a:rPr lang="en-US" sz="2400" i="1"/>
              <a:t>Problem:</a:t>
            </a:r>
          </a:p>
          <a:p>
            <a:pPr marL="457200" marR="0" lvl="0" indent="-381000" rtl="0">
              <a:lnSpc>
                <a:spcPct val="100000"/>
              </a:lnSpc>
              <a:spcBef>
                <a:spcPts val="0"/>
              </a:spcBef>
              <a:spcAft>
                <a:spcPts val="0"/>
              </a:spcAft>
              <a:buSzPts val="2400"/>
              <a:buChar char="-"/>
            </a:pPr>
            <a:r>
              <a:rPr lang="en-US" sz="2400"/>
              <a:t>Innovation leader status is expensive</a:t>
            </a:r>
          </a:p>
          <a:p>
            <a:pPr marR="0" lvl="0" rtl="0">
              <a:lnSpc>
                <a:spcPct val="100000"/>
              </a:lnSpc>
              <a:spcBef>
                <a:spcPts val="0"/>
              </a:spcBef>
              <a:spcAft>
                <a:spcPts val="0"/>
              </a:spcAft>
              <a:buNone/>
            </a:pPr>
            <a:endParaRPr sz="2400"/>
          </a:p>
          <a:p>
            <a:pPr marR="0" lvl="0" rtl="0">
              <a:lnSpc>
                <a:spcPct val="100000"/>
              </a:lnSpc>
              <a:spcBef>
                <a:spcPts val="0"/>
              </a:spcBef>
              <a:spcAft>
                <a:spcPts val="0"/>
              </a:spcAft>
              <a:buNone/>
            </a:pPr>
            <a:r>
              <a:rPr lang="en-US" sz="2400" i="1"/>
              <a:t>Solution:</a:t>
            </a:r>
          </a:p>
          <a:p>
            <a:pPr marL="457200" marR="0" lvl="0" indent="-381000" rtl="0">
              <a:lnSpc>
                <a:spcPct val="100000"/>
              </a:lnSpc>
              <a:spcBef>
                <a:spcPts val="0"/>
              </a:spcBef>
              <a:spcAft>
                <a:spcPts val="0"/>
              </a:spcAft>
              <a:buSzPts val="2400"/>
              <a:buChar char="-"/>
            </a:pPr>
            <a:r>
              <a:rPr lang="en-US" sz="2400"/>
              <a:t>Nothing to change, as this is crucial</a:t>
            </a:r>
          </a:p>
          <a:p>
            <a:pPr marL="457200" marR="0" lvl="0" indent="-381000" rtl="0">
              <a:lnSpc>
                <a:spcPct val="100000"/>
              </a:lnSpc>
              <a:spcBef>
                <a:spcPts val="0"/>
              </a:spcBef>
              <a:spcAft>
                <a:spcPts val="0"/>
              </a:spcAft>
              <a:buSzPts val="2400"/>
              <a:buChar char="-"/>
            </a:pPr>
            <a:r>
              <a:rPr lang="en-US" sz="2400"/>
              <a:t>Focus on utilizing Information good</a:t>
            </a:r>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a:p>
            <a:pPr marR="0" lvl="0" rtl="0">
              <a:lnSpc>
                <a:spcPct val="100000"/>
              </a:lnSpc>
              <a:spcBef>
                <a:spcPts val="0"/>
              </a:spcBef>
              <a:spcAft>
                <a:spcPts val="0"/>
              </a:spcAft>
              <a:buNone/>
            </a:pPr>
            <a:endParaRPr sz="30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Shape 453"/>
          <p:cNvSpPr/>
          <p:nvPr/>
        </p:nvSpPr>
        <p:spPr>
          <a:xfrm>
            <a:off x="0" y="4409440"/>
            <a:ext cx="12192000" cy="1574700"/>
          </a:xfrm>
          <a:prstGeom prst="rect">
            <a:avLst/>
          </a:prstGeom>
          <a:solidFill>
            <a:schemeClr val="lt1">
              <a:alpha val="49800"/>
            </a:schemeClr>
          </a:solidFill>
          <a:ln>
            <a:noFill/>
          </a:ln>
          <a:effectLst>
            <a:outerShdw blurRad="50800" dist="38100" dir="2700000" algn="tl" rotWithShape="0">
              <a:srgbClr val="000000">
                <a:alpha val="40000"/>
              </a:srgbClr>
            </a:outerShdw>
          </a:effectLst>
        </p:spPr>
        <p:txBody>
          <a:bodyPr wrap="square"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454" name="Shape 454"/>
          <p:cNvSpPr txBox="1"/>
          <p:nvPr/>
        </p:nvSpPr>
        <p:spPr>
          <a:xfrm>
            <a:off x="5420292" y="4688900"/>
            <a:ext cx="7177800" cy="101580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6000">
                <a:solidFill>
                  <a:srgbClr val="0C0C0C"/>
                </a:solidFill>
                <a:latin typeface="Helvetica Neue"/>
                <a:ea typeface="Helvetica Neue"/>
                <a:cs typeface="Helvetica Neue"/>
                <a:sym typeface="Helvetica Neue"/>
              </a:rPr>
              <a:t>Proposed solution</a:t>
            </a:r>
          </a:p>
        </p:txBody>
      </p:sp>
      <p:grpSp>
        <p:nvGrpSpPr>
          <p:cNvPr id="455" name="Shape 455"/>
          <p:cNvGrpSpPr/>
          <p:nvPr/>
        </p:nvGrpSpPr>
        <p:grpSpPr>
          <a:xfrm>
            <a:off x="5952" y="6331789"/>
            <a:ext cx="12180132" cy="474600"/>
            <a:chOff x="5953" y="0"/>
            <a:chExt cx="12180132" cy="474600"/>
          </a:xfrm>
        </p:grpSpPr>
        <p:sp>
          <p:nvSpPr>
            <p:cNvPr id="456" name="Shape 456"/>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57" name="Shape 457"/>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458" name="Shape 458"/>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59" name="Shape 459"/>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460" name="Shape 460"/>
            <p:cNvSpPr/>
            <p:nvPr/>
          </p:nvSpPr>
          <p:spPr>
            <a:xfrm>
              <a:off x="8013833"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61" name="Shape 461"/>
            <p:cNvSpPr txBox="1"/>
            <p:nvPr/>
          </p:nvSpPr>
          <p:spPr>
            <a:xfrm>
              <a:off x="825105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Solution</a:t>
              </a:r>
            </a:p>
          </p:txBody>
        </p:sp>
        <p:sp>
          <p:nvSpPr>
            <p:cNvPr id="462" name="Shape 462"/>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63" name="Shape 463"/>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464" name="Shape 464"/>
            <p:cNvSpPr/>
            <p:nvPr/>
          </p:nvSpPr>
          <p:spPr>
            <a:xfrm>
              <a:off x="6016940"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65" name="Shape 465"/>
            <p:cNvSpPr txBox="1"/>
            <p:nvPr/>
          </p:nvSpPr>
          <p:spPr>
            <a:xfrm>
              <a:off x="6254166"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466" name="Shape 466"/>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67" name="Shape 467"/>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Shape 473"/>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algn="l" rtl="0">
              <a:spcBef>
                <a:spcPts val="0"/>
              </a:spcBef>
              <a:buNone/>
            </a:pPr>
            <a:r>
              <a:rPr lang="en-US" sz="4000" b="1">
                <a:solidFill>
                  <a:schemeClr val="dk1"/>
                </a:solidFill>
                <a:latin typeface="Helvetica Neue"/>
                <a:ea typeface="Helvetica Neue"/>
                <a:cs typeface="Helvetica Neue"/>
                <a:sym typeface="Helvetica Neue"/>
              </a:rPr>
              <a:t>Proposed Solution</a:t>
            </a:r>
          </a:p>
        </p:txBody>
      </p:sp>
      <p:sp>
        <p:nvSpPr>
          <p:cNvPr id="474" name="Shape 474"/>
          <p:cNvSpPr txBox="1"/>
          <p:nvPr/>
        </p:nvSpPr>
        <p:spPr>
          <a:xfrm>
            <a:off x="759875" y="2033700"/>
            <a:ext cx="10184700" cy="2790600"/>
          </a:xfrm>
          <a:prstGeom prst="rect">
            <a:avLst/>
          </a:prstGeom>
          <a:noFill/>
          <a:ln>
            <a:noFill/>
          </a:ln>
        </p:spPr>
        <p:txBody>
          <a:bodyPr wrap="square" lIns="91425" tIns="91425" rIns="91425" bIns="91425" anchor="t" anchorCtr="0">
            <a:noAutofit/>
          </a:bodyPr>
          <a:lstStyle/>
          <a:p>
            <a:pPr marL="457200" marR="0" lvl="0" indent="-457200" algn="l" rtl="0">
              <a:lnSpc>
                <a:spcPct val="150000"/>
              </a:lnSpc>
              <a:spcBef>
                <a:spcPts val="0"/>
              </a:spcBef>
              <a:spcAft>
                <a:spcPts val="0"/>
              </a:spcAft>
              <a:buSzPts val="3600"/>
              <a:buChar char="➢"/>
            </a:pPr>
            <a:r>
              <a:rPr lang="en-US" sz="3600"/>
              <a:t>“...sophisticated computer on wheels” - Musk</a:t>
            </a:r>
          </a:p>
          <a:p>
            <a:pPr marL="457200" marR="0" lvl="0" indent="-457200" algn="l" rtl="0">
              <a:lnSpc>
                <a:spcPct val="150000"/>
              </a:lnSpc>
              <a:spcBef>
                <a:spcPts val="0"/>
              </a:spcBef>
              <a:spcAft>
                <a:spcPts val="0"/>
              </a:spcAft>
              <a:buSzPts val="3600"/>
              <a:buChar char="➢"/>
            </a:pPr>
            <a:r>
              <a:rPr lang="en-US" sz="3600"/>
              <a:t>Advantage lies in their Technology</a:t>
            </a:r>
          </a:p>
          <a:p>
            <a:pPr marL="457200" marR="0" lvl="0" indent="-457200" algn="l" rtl="0">
              <a:lnSpc>
                <a:spcPct val="150000"/>
              </a:lnSpc>
              <a:spcBef>
                <a:spcPts val="0"/>
              </a:spcBef>
              <a:spcAft>
                <a:spcPts val="0"/>
              </a:spcAft>
              <a:buSzPts val="3600"/>
              <a:buChar char="➢"/>
            </a:pPr>
            <a:r>
              <a:rPr lang="en-US" sz="3600"/>
              <a:t>Split technology and physical product</a:t>
            </a:r>
          </a:p>
          <a:p>
            <a:pPr marR="0" lvl="0" algn="l" rtl="0">
              <a:lnSpc>
                <a:spcPct val="100000"/>
              </a:lnSpc>
              <a:spcBef>
                <a:spcPts val="0"/>
              </a:spcBef>
              <a:spcAft>
                <a:spcPts val="0"/>
              </a:spcAft>
              <a:buNone/>
            </a:pPr>
            <a:endParaRPr sz="3600"/>
          </a:p>
        </p:txBody>
      </p:sp>
      <p:grpSp>
        <p:nvGrpSpPr>
          <p:cNvPr id="475" name="Shape 475"/>
          <p:cNvGrpSpPr/>
          <p:nvPr/>
        </p:nvGrpSpPr>
        <p:grpSpPr>
          <a:xfrm>
            <a:off x="5952" y="6331789"/>
            <a:ext cx="12180132" cy="474600"/>
            <a:chOff x="5953" y="0"/>
            <a:chExt cx="12180132" cy="474600"/>
          </a:xfrm>
        </p:grpSpPr>
        <p:sp>
          <p:nvSpPr>
            <p:cNvPr id="476" name="Shape 476"/>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77" name="Shape 477"/>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478" name="Shape 478"/>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79" name="Shape 479"/>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480" name="Shape 480"/>
            <p:cNvSpPr/>
            <p:nvPr/>
          </p:nvSpPr>
          <p:spPr>
            <a:xfrm>
              <a:off x="8013833"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81" name="Shape 481"/>
            <p:cNvSpPr txBox="1"/>
            <p:nvPr/>
          </p:nvSpPr>
          <p:spPr>
            <a:xfrm>
              <a:off x="825105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Solution</a:t>
              </a:r>
            </a:p>
          </p:txBody>
        </p:sp>
        <p:sp>
          <p:nvSpPr>
            <p:cNvPr id="482" name="Shape 482"/>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83" name="Shape 483"/>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484" name="Shape 484"/>
            <p:cNvSpPr/>
            <p:nvPr/>
          </p:nvSpPr>
          <p:spPr>
            <a:xfrm>
              <a:off x="6016940"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85" name="Shape 485"/>
            <p:cNvSpPr txBox="1"/>
            <p:nvPr/>
          </p:nvSpPr>
          <p:spPr>
            <a:xfrm>
              <a:off x="6254166"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486" name="Shape 486"/>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87" name="Shape 487"/>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p:nvPr/>
        </p:nvSpPr>
        <p:spPr>
          <a:xfrm>
            <a:off x="0" y="134471"/>
            <a:ext cx="8729931" cy="779929"/>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r>
              <a:rPr lang="en-US" sz="4000" b="1">
                <a:solidFill>
                  <a:schemeClr val="dk1"/>
                </a:solidFill>
                <a:latin typeface="Helvetica Neue"/>
                <a:ea typeface="Helvetica Neue"/>
                <a:cs typeface="Helvetica Neue"/>
                <a:sym typeface="Helvetica Neue"/>
              </a:rPr>
              <a:t>Introduction</a:t>
            </a:r>
          </a:p>
        </p:txBody>
      </p:sp>
      <p:grpSp>
        <p:nvGrpSpPr>
          <p:cNvPr id="99" name="Shape 99"/>
          <p:cNvGrpSpPr/>
          <p:nvPr/>
        </p:nvGrpSpPr>
        <p:grpSpPr>
          <a:xfrm>
            <a:off x="5952" y="6331789"/>
            <a:ext cx="12180094" cy="474452"/>
            <a:chOff x="5953" y="0"/>
            <a:chExt cx="12180094" cy="474452"/>
          </a:xfrm>
        </p:grpSpPr>
        <p:sp>
          <p:nvSpPr>
            <p:cNvPr id="100" name="Shape 100"/>
            <p:cNvSpPr/>
            <p:nvPr/>
          </p:nvSpPr>
          <p:spPr>
            <a:xfrm>
              <a:off x="5953" y="0"/>
              <a:ext cx="2214562" cy="474452"/>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01" name="Shape 101"/>
            <p:cNvSpPr txBox="1"/>
            <p:nvPr/>
          </p:nvSpPr>
          <p:spPr>
            <a:xfrm>
              <a:off x="243179"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Introduction</a:t>
              </a:r>
            </a:p>
          </p:txBody>
        </p:sp>
        <p:sp>
          <p:nvSpPr>
            <p:cNvPr id="102" name="Shape 102"/>
            <p:cNvSpPr/>
            <p:nvPr/>
          </p:nvSpPr>
          <p:spPr>
            <a:xfrm>
              <a:off x="1999059"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03" name="Shape 103"/>
            <p:cNvSpPr txBox="1"/>
            <p:nvPr/>
          </p:nvSpPr>
          <p:spPr>
            <a:xfrm>
              <a:off x="2236285"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104" name="Shape 104"/>
            <p:cNvSpPr/>
            <p:nvPr/>
          </p:nvSpPr>
          <p:spPr>
            <a:xfrm>
              <a:off x="3992165"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05" name="Shape 105"/>
            <p:cNvSpPr txBox="1"/>
            <p:nvPr/>
          </p:nvSpPr>
          <p:spPr>
            <a:xfrm>
              <a:off x="4229391"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Strategic Issue</a:t>
              </a:r>
            </a:p>
          </p:txBody>
        </p:sp>
        <p:sp>
          <p:nvSpPr>
            <p:cNvPr id="106" name="Shape 106"/>
            <p:cNvSpPr/>
            <p:nvPr/>
          </p:nvSpPr>
          <p:spPr>
            <a:xfrm>
              <a:off x="5985272"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07" name="Shape 107"/>
            <p:cNvSpPr txBox="1"/>
            <p:nvPr/>
          </p:nvSpPr>
          <p:spPr>
            <a:xfrm>
              <a:off x="6222498"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b="0" i="0">
                  <a:solidFill>
                    <a:schemeClr val="dk1"/>
                  </a:solidFill>
                  <a:latin typeface="Helvetica Neue"/>
                  <a:ea typeface="Helvetica Neue"/>
                  <a:cs typeface="Helvetica Neue"/>
                  <a:sym typeface="Helvetica Neue"/>
                </a:rPr>
                <a:t>Areas of Improvement</a:t>
              </a:r>
            </a:p>
          </p:txBody>
        </p:sp>
        <p:sp>
          <p:nvSpPr>
            <p:cNvPr id="108" name="Shape 108"/>
            <p:cNvSpPr/>
            <p:nvPr/>
          </p:nvSpPr>
          <p:spPr>
            <a:xfrm>
              <a:off x="7978378"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09" name="Shape 109"/>
            <p:cNvSpPr txBox="1"/>
            <p:nvPr/>
          </p:nvSpPr>
          <p:spPr>
            <a:xfrm>
              <a:off x="8215604" y="0"/>
              <a:ext cx="1740110" cy="474452"/>
            </a:xfrm>
            <a:prstGeom prst="rect">
              <a:avLst/>
            </a:prstGeom>
            <a:noFill/>
            <a:ln>
              <a:noFill/>
            </a:ln>
          </p:spPr>
          <p:txBody>
            <a:bodyPr wrap="square" lIns="64000" tIns="21325" rIns="21325" bIns="21325"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110" name="Shape 110"/>
            <p:cNvSpPr/>
            <p:nvPr/>
          </p:nvSpPr>
          <p:spPr>
            <a:xfrm>
              <a:off x="9971485"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11" name="Shape 111"/>
            <p:cNvSpPr txBox="1"/>
            <p:nvPr/>
          </p:nvSpPr>
          <p:spPr>
            <a:xfrm>
              <a:off x="10208711"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grpSp>
        <p:nvGrpSpPr>
          <p:cNvPr id="112" name="Shape 112"/>
          <p:cNvGrpSpPr/>
          <p:nvPr/>
        </p:nvGrpSpPr>
        <p:grpSpPr>
          <a:xfrm>
            <a:off x="1327111" y="1338426"/>
            <a:ext cx="9670898" cy="4755442"/>
            <a:chOff x="1327111" y="64797"/>
            <a:chExt cx="9670898" cy="4755442"/>
          </a:xfrm>
        </p:grpSpPr>
        <p:sp>
          <p:nvSpPr>
            <p:cNvPr id="113" name="Shape 113"/>
            <p:cNvSpPr/>
            <p:nvPr/>
          </p:nvSpPr>
          <p:spPr>
            <a:xfrm>
              <a:off x="1327111" y="64797"/>
              <a:ext cx="9548051" cy="4686850"/>
            </a:xfrm>
            <a:custGeom>
              <a:avLst/>
              <a:gdLst/>
              <a:ahLst/>
              <a:cxnLst/>
              <a:rect l="0" t="0" r="0" b="0"/>
              <a:pathLst>
                <a:path w="120000" h="120000" extrusionOk="0">
                  <a:moveTo>
                    <a:pt x="0" y="120000"/>
                  </a:moveTo>
                  <a:quadBezTo>
                    <a:pt x="20000" y="40000"/>
                    <a:pt x="105273" y="15000"/>
                  </a:quadBezTo>
                  <a:lnTo>
                    <a:pt x="104444" y="0"/>
                  </a:lnTo>
                  <a:lnTo>
                    <a:pt x="120000" y="24000"/>
                  </a:lnTo>
                  <a:lnTo>
                    <a:pt x="107762" y="60000"/>
                  </a:lnTo>
                  <a:lnTo>
                    <a:pt x="106933" y="45000"/>
                  </a:lnTo>
                  <a:quadBezTo>
                    <a:pt x="30000" y="55000"/>
                    <a:pt x="0" y="120000"/>
                  </a:quadBezTo>
                  <a:close/>
                </a:path>
              </a:pathLst>
            </a:custGeom>
            <a:solidFill>
              <a:srgbClr val="F7D5CB"/>
            </a:solidFill>
            <a:ln>
              <a:noFill/>
            </a:ln>
          </p:spPr>
          <p:txBody>
            <a:bodyPr wrap="square" lIns="91425" tIns="91425" rIns="91425" bIns="91425" anchor="ctr" anchorCtr="0">
              <a:noAutofit/>
            </a:bodyPr>
            <a:lstStyle/>
            <a:p>
              <a:pPr lvl="0">
                <a:spcBef>
                  <a:spcPts val="0"/>
                </a:spcBef>
                <a:buNone/>
              </a:pPr>
              <a:endParaRPr/>
            </a:p>
          </p:txBody>
        </p:sp>
        <p:sp>
          <p:nvSpPr>
            <p:cNvPr id="114" name="Shape 114"/>
            <p:cNvSpPr/>
            <p:nvPr/>
          </p:nvSpPr>
          <p:spPr>
            <a:xfrm>
              <a:off x="2554106" y="3351425"/>
              <a:ext cx="179021" cy="179021"/>
            </a:xfrm>
            <a:prstGeom prst="ellipse">
              <a:avLst/>
            </a:prstGeom>
            <a:gradFill>
              <a:gsLst>
                <a:gs pos="0">
                  <a:srgbClr val="F08B54"/>
                </a:gs>
                <a:gs pos="50000">
                  <a:srgbClr val="F67A26"/>
                </a:gs>
                <a:gs pos="100000">
                  <a:srgbClr val="E36A18"/>
                </a:gs>
              </a:gsLst>
              <a:lin ang="5400000" scaled="0"/>
            </a:gradFill>
            <a:ln>
              <a:noFill/>
            </a:ln>
          </p:spPr>
          <p:txBody>
            <a:bodyPr wrap="square" lIns="91425" tIns="91425" rIns="91425" bIns="91425" anchor="ctr" anchorCtr="0">
              <a:noAutofit/>
            </a:bodyPr>
            <a:lstStyle/>
            <a:p>
              <a:pPr lvl="0">
                <a:spcBef>
                  <a:spcPts val="0"/>
                </a:spcBef>
                <a:buNone/>
              </a:pPr>
              <a:endParaRPr/>
            </a:p>
          </p:txBody>
        </p:sp>
        <p:sp>
          <p:nvSpPr>
            <p:cNvPr id="115" name="Shape 115"/>
            <p:cNvSpPr/>
            <p:nvPr/>
          </p:nvSpPr>
          <p:spPr>
            <a:xfrm>
              <a:off x="2634703" y="3634902"/>
              <a:ext cx="1612747" cy="416379"/>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116" name="Shape 116"/>
            <p:cNvSpPr txBox="1"/>
            <p:nvPr/>
          </p:nvSpPr>
          <p:spPr>
            <a:xfrm>
              <a:off x="2634703" y="3634902"/>
              <a:ext cx="1612747" cy="416379"/>
            </a:xfrm>
            <a:prstGeom prst="rect">
              <a:avLst/>
            </a:prstGeom>
            <a:noFill/>
            <a:ln>
              <a:noFill/>
            </a:ln>
          </p:spPr>
          <p:txBody>
            <a:bodyPr wrap="square" lIns="94850" tIns="0" rIns="0" bIns="0" anchor="t" anchorCtr="0">
              <a:noAutofit/>
            </a:bodyPr>
            <a:lstStyle/>
            <a:p>
              <a:pPr marL="0" marR="0" lvl="0" indent="0" algn="l" rtl="0">
                <a:lnSpc>
                  <a:spcPct val="90000"/>
                </a:lnSpc>
                <a:spcBef>
                  <a:spcPts val="0"/>
                </a:spcBef>
                <a:spcAft>
                  <a:spcPts val="0"/>
                </a:spcAft>
                <a:buNone/>
              </a:pPr>
              <a:r>
                <a:rPr lang="en-US" sz="2000" b="0" i="0">
                  <a:solidFill>
                    <a:schemeClr val="dk1"/>
                  </a:solidFill>
                  <a:latin typeface="Arial"/>
                  <a:ea typeface="Arial"/>
                  <a:cs typeface="Arial"/>
                  <a:sym typeface="Arial"/>
                </a:rPr>
                <a:t>Background</a:t>
              </a:r>
            </a:p>
          </p:txBody>
        </p:sp>
        <p:sp>
          <p:nvSpPr>
            <p:cNvPr id="117" name="Shape 117"/>
            <p:cNvSpPr/>
            <p:nvPr/>
          </p:nvSpPr>
          <p:spPr>
            <a:xfrm>
              <a:off x="3939963" y="2489426"/>
              <a:ext cx="280200" cy="280200"/>
            </a:xfrm>
            <a:prstGeom prst="ellipse">
              <a:avLst/>
            </a:prstGeom>
            <a:gradFill>
              <a:gsLst>
                <a:gs pos="0">
                  <a:srgbClr val="F08B54"/>
                </a:gs>
                <a:gs pos="50000">
                  <a:srgbClr val="F67A26"/>
                </a:gs>
                <a:gs pos="100000">
                  <a:srgbClr val="E36A18"/>
                </a:gs>
              </a:gsLst>
              <a:lin ang="5400000" scaled="0"/>
            </a:gradFill>
            <a:ln>
              <a:noFill/>
            </a:ln>
          </p:spPr>
          <p:txBody>
            <a:bodyPr wrap="square" lIns="91425" tIns="91425" rIns="91425" bIns="91425" anchor="ctr" anchorCtr="0">
              <a:noAutofit/>
            </a:bodyPr>
            <a:lstStyle/>
            <a:p>
              <a:pPr lvl="0">
                <a:spcBef>
                  <a:spcPts val="0"/>
                </a:spcBef>
                <a:buNone/>
              </a:pPr>
              <a:endParaRPr/>
            </a:p>
          </p:txBody>
        </p:sp>
        <p:sp>
          <p:nvSpPr>
            <p:cNvPr id="118" name="Shape 118"/>
            <p:cNvSpPr/>
            <p:nvPr/>
          </p:nvSpPr>
          <p:spPr>
            <a:xfrm>
              <a:off x="4080066" y="2781929"/>
              <a:ext cx="1292065" cy="2038310"/>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119" name="Shape 119"/>
            <p:cNvSpPr txBox="1"/>
            <p:nvPr/>
          </p:nvSpPr>
          <p:spPr>
            <a:xfrm>
              <a:off x="3927675" y="2894746"/>
              <a:ext cx="1444500" cy="615000"/>
            </a:xfrm>
            <a:prstGeom prst="rect">
              <a:avLst/>
            </a:prstGeom>
            <a:noFill/>
            <a:ln>
              <a:noFill/>
            </a:ln>
          </p:spPr>
          <p:txBody>
            <a:bodyPr wrap="square" lIns="148475" tIns="0" rIns="0" bIns="0" anchor="t" anchorCtr="0">
              <a:noAutofit/>
            </a:bodyPr>
            <a:lstStyle/>
            <a:p>
              <a:pPr marL="0" marR="0" lvl="0" indent="0" algn="l" rtl="0">
                <a:lnSpc>
                  <a:spcPct val="90000"/>
                </a:lnSpc>
                <a:spcBef>
                  <a:spcPts val="0"/>
                </a:spcBef>
                <a:spcAft>
                  <a:spcPts val="0"/>
                </a:spcAft>
                <a:buNone/>
              </a:pPr>
              <a:r>
                <a:rPr lang="en-US" sz="2000">
                  <a:solidFill>
                    <a:schemeClr val="dk1"/>
                  </a:solidFill>
                  <a:latin typeface="Arial"/>
                  <a:ea typeface="Arial"/>
                  <a:cs typeface="Arial"/>
                  <a:sym typeface="Arial"/>
                </a:rPr>
                <a:t>Strategic Issue</a:t>
              </a:r>
            </a:p>
          </p:txBody>
        </p:sp>
        <p:sp>
          <p:nvSpPr>
            <p:cNvPr id="120" name="Shape 120"/>
            <p:cNvSpPr/>
            <p:nvPr/>
          </p:nvSpPr>
          <p:spPr>
            <a:xfrm>
              <a:off x="5312328" y="1913583"/>
              <a:ext cx="373609" cy="373609"/>
            </a:xfrm>
            <a:prstGeom prst="ellipse">
              <a:avLst/>
            </a:prstGeom>
            <a:gradFill>
              <a:gsLst>
                <a:gs pos="0">
                  <a:srgbClr val="F08B54"/>
                </a:gs>
                <a:gs pos="50000">
                  <a:srgbClr val="F67A26"/>
                </a:gs>
                <a:gs pos="100000">
                  <a:srgbClr val="E36A18"/>
                </a:gs>
              </a:gsLst>
              <a:lin ang="5400000" scaled="0"/>
            </a:gradFill>
            <a:ln>
              <a:noFill/>
            </a:ln>
          </p:spPr>
          <p:txBody>
            <a:bodyPr wrap="square" lIns="91425" tIns="91425" rIns="91425" bIns="91425" anchor="ctr" anchorCtr="0">
              <a:noAutofit/>
            </a:bodyPr>
            <a:lstStyle/>
            <a:p>
              <a:pPr lvl="0">
                <a:spcBef>
                  <a:spcPts val="0"/>
                </a:spcBef>
                <a:buNone/>
              </a:pPr>
              <a:endParaRPr/>
            </a:p>
          </p:txBody>
        </p:sp>
        <p:sp>
          <p:nvSpPr>
            <p:cNvPr id="121" name="Shape 121"/>
            <p:cNvSpPr/>
            <p:nvPr/>
          </p:nvSpPr>
          <p:spPr>
            <a:xfrm>
              <a:off x="5086357" y="2405904"/>
              <a:ext cx="1619228" cy="1944449"/>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122" name="Shape 122"/>
            <p:cNvSpPr txBox="1"/>
            <p:nvPr/>
          </p:nvSpPr>
          <p:spPr>
            <a:xfrm>
              <a:off x="5086349" y="2405896"/>
              <a:ext cx="1826100" cy="1944600"/>
            </a:xfrm>
            <a:prstGeom prst="rect">
              <a:avLst/>
            </a:prstGeom>
            <a:noFill/>
            <a:ln>
              <a:noFill/>
            </a:ln>
          </p:spPr>
          <p:txBody>
            <a:bodyPr wrap="square" lIns="197950" tIns="0" rIns="0" bIns="0" anchor="t" anchorCtr="0">
              <a:noAutofit/>
            </a:bodyPr>
            <a:lstStyle/>
            <a:p>
              <a:pPr marL="0" marR="0" lvl="0" indent="0" algn="l" rtl="0">
                <a:lnSpc>
                  <a:spcPct val="90000"/>
                </a:lnSpc>
                <a:spcBef>
                  <a:spcPts val="0"/>
                </a:spcBef>
                <a:spcAft>
                  <a:spcPts val="0"/>
                </a:spcAft>
                <a:buNone/>
              </a:pPr>
              <a:r>
                <a:rPr lang="en-US" sz="2000">
                  <a:solidFill>
                    <a:schemeClr val="dk1"/>
                  </a:solidFill>
                  <a:latin typeface="Arial"/>
                  <a:ea typeface="Arial"/>
                  <a:cs typeface="Arial"/>
                  <a:sym typeface="Arial"/>
                </a:rPr>
                <a:t>Areas of improvement</a:t>
              </a:r>
            </a:p>
          </p:txBody>
        </p:sp>
        <p:sp>
          <p:nvSpPr>
            <p:cNvPr id="123" name="Shape 123"/>
            <p:cNvSpPr/>
            <p:nvPr/>
          </p:nvSpPr>
          <p:spPr>
            <a:xfrm>
              <a:off x="6717731" y="1460710"/>
              <a:ext cx="482578" cy="482578"/>
            </a:xfrm>
            <a:prstGeom prst="ellipse">
              <a:avLst/>
            </a:prstGeom>
            <a:gradFill>
              <a:gsLst>
                <a:gs pos="0">
                  <a:srgbClr val="F08B54"/>
                </a:gs>
                <a:gs pos="50000">
                  <a:srgbClr val="F67A26"/>
                </a:gs>
                <a:gs pos="100000">
                  <a:srgbClr val="E36A18"/>
                </a:gs>
              </a:gsLst>
              <a:lin ang="5400000" scaled="0"/>
            </a:gradFill>
            <a:ln>
              <a:noFill/>
            </a:ln>
          </p:spPr>
          <p:txBody>
            <a:bodyPr wrap="square" lIns="91425" tIns="91425" rIns="91425" bIns="91425" anchor="ctr" anchorCtr="0">
              <a:noAutofit/>
            </a:bodyPr>
            <a:lstStyle/>
            <a:p>
              <a:pPr lvl="0">
                <a:spcBef>
                  <a:spcPts val="0"/>
                </a:spcBef>
                <a:buNone/>
              </a:pPr>
              <a:endParaRPr/>
            </a:p>
          </p:txBody>
        </p:sp>
        <p:sp>
          <p:nvSpPr>
            <p:cNvPr id="124" name="Shape 124"/>
            <p:cNvSpPr/>
            <p:nvPr/>
          </p:nvSpPr>
          <p:spPr>
            <a:xfrm>
              <a:off x="6333965" y="2167356"/>
              <a:ext cx="2552856" cy="2018190"/>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125" name="Shape 125"/>
            <p:cNvSpPr txBox="1"/>
            <p:nvPr/>
          </p:nvSpPr>
          <p:spPr>
            <a:xfrm>
              <a:off x="6783865" y="2103056"/>
              <a:ext cx="2553000" cy="2018100"/>
            </a:xfrm>
            <a:prstGeom prst="rect">
              <a:avLst/>
            </a:prstGeom>
            <a:noFill/>
            <a:ln>
              <a:noFill/>
            </a:ln>
          </p:spPr>
          <p:txBody>
            <a:bodyPr wrap="square" lIns="255700" tIns="0" rIns="0" bIns="0" anchor="t" anchorCtr="0">
              <a:noAutofit/>
            </a:bodyPr>
            <a:lstStyle/>
            <a:p>
              <a:pPr marL="0" marR="0" lvl="0" indent="0" algn="l" rtl="0">
                <a:lnSpc>
                  <a:spcPct val="90000"/>
                </a:lnSpc>
                <a:spcBef>
                  <a:spcPts val="0"/>
                </a:spcBef>
                <a:spcAft>
                  <a:spcPts val="0"/>
                </a:spcAft>
                <a:buNone/>
              </a:pPr>
              <a:r>
                <a:rPr lang="en-US" sz="2000">
                  <a:solidFill>
                    <a:schemeClr val="dk1"/>
                  </a:solidFill>
                </a:rPr>
                <a:t>Solutions</a:t>
              </a:r>
            </a:p>
          </p:txBody>
        </p:sp>
        <p:sp>
          <p:nvSpPr>
            <p:cNvPr id="126" name="Shape 126"/>
            <p:cNvSpPr/>
            <p:nvPr/>
          </p:nvSpPr>
          <p:spPr>
            <a:xfrm>
              <a:off x="8335287" y="1101712"/>
              <a:ext cx="614898" cy="614898"/>
            </a:xfrm>
            <a:prstGeom prst="ellipse">
              <a:avLst/>
            </a:prstGeom>
            <a:gradFill>
              <a:gsLst>
                <a:gs pos="0">
                  <a:srgbClr val="F08B54"/>
                </a:gs>
                <a:gs pos="50000">
                  <a:srgbClr val="F67A26"/>
                </a:gs>
                <a:gs pos="100000">
                  <a:srgbClr val="E36A18"/>
                </a:gs>
              </a:gsLst>
              <a:lin ang="5400000" scaled="0"/>
            </a:gradFill>
            <a:ln>
              <a:noFill/>
            </a:ln>
          </p:spPr>
          <p:txBody>
            <a:bodyPr wrap="square" lIns="91425" tIns="91425" rIns="91425" bIns="91425" anchor="ctr" anchorCtr="0">
              <a:noAutofit/>
            </a:bodyPr>
            <a:lstStyle/>
            <a:p>
              <a:pPr lvl="0">
                <a:spcBef>
                  <a:spcPts val="0"/>
                </a:spcBef>
                <a:buNone/>
              </a:pPr>
              <a:endParaRPr/>
            </a:p>
          </p:txBody>
        </p:sp>
        <p:sp>
          <p:nvSpPr>
            <p:cNvPr id="127" name="Shape 127"/>
            <p:cNvSpPr/>
            <p:nvPr/>
          </p:nvSpPr>
          <p:spPr>
            <a:xfrm>
              <a:off x="8729937" y="1714868"/>
              <a:ext cx="2268072" cy="2794447"/>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128" name="Shape 128"/>
            <p:cNvSpPr txBox="1"/>
            <p:nvPr/>
          </p:nvSpPr>
          <p:spPr>
            <a:xfrm>
              <a:off x="8348925" y="1867268"/>
              <a:ext cx="2268000" cy="373500"/>
            </a:xfrm>
            <a:prstGeom prst="rect">
              <a:avLst/>
            </a:prstGeom>
            <a:noFill/>
            <a:ln>
              <a:noFill/>
            </a:ln>
          </p:spPr>
          <p:txBody>
            <a:bodyPr wrap="square" lIns="325800" tIns="0" rIns="0" bIns="0" anchor="t" anchorCtr="0">
              <a:noAutofit/>
            </a:bodyPr>
            <a:lstStyle/>
            <a:p>
              <a:pPr marL="0" marR="0" lvl="0" indent="0" algn="l" rtl="0">
                <a:lnSpc>
                  <a:spcPct val="90000"/>
                </a:lnSpc>
                <a:spcBef>
                  <a:spcPts val="0"/>
                </a:spcBef>
                <a:spcAft>
                  <a:spcPts val="0"/>
                </a:spcAft>
                <a:buNone/>
              </a:pPr>
              <a:r>
                <a:rPr lang="en-US" sz="2000" b="0" i="0">
                  <a:solidFill>
                    <a:schemeClr val="dk1"/>
                  </a:solidFill>
                  <a:latin typeface="Arial"/>
                  <a:ea typeface="Arial"/>
                  <a:cs typeface="Arial"/>
                  <a:sym typeface="Arial"/>
                </a:rPr>
                <a:t>Conclusion</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Shape 493"/>
          <p:cNvSpPr txBox="1"/>
          <p:nvPr/>
        </p:nvSpPr>
        <p:spPr>
          <a:xfrm>
            <a:off x="8212650" y="4701450"/>
            <a:ext cx="3896700" cy="1278300"/>
          </a:xfrm>
          <a:prstGeom prst="rect">
            <a:avLst/>
          </a:prstGeom>
          <a:noFill/>
          <a:ln>
            <a:noFill/>
          </a:ln>
        </p:spPr>
        <p:txBody>
          <a:bodyPr wrap="square" lIns="91425" tIns="45700" rIns="91425" bIns="45700" anchor="t" anchorCtr="0">
            <a:noAutofit/>
          </a:bodyPr>
          <a:lstStyle/>
          <a:p>
            <a:pPr marL="457200" marR="0" lvl="0" indent="-361950" algn="l" rtl="0">
              <a:spcBef>
                <a:spcPts val="0"/>
              </a:spcBef>
              <a:spcAft>
                <a:spcPts val="0"/>
              </a:spcAft>
              <a:buClr>
                <a:schemeClr val="dk1"/>
              </a:buClr>
              <a:buSzPts val="2100"/>
              <a:buChar char="➢"/>
            </a:pPr>
            <a:r>
              <a:rPr lang="en-US" sz="2100">
                <a:solidFill>
                  <a:schemeClr val="dk1"/>
                </a:solidFill>
              </a:rPr>
              <a:t>Autopilot Competitors</a:t>
            </a:r>
          </a:p>
          <a:p>
            <a:pPr marL="457200" marR="0" lvl="0" indent="-361950" algn="l" rtl="0">
              <a:spcBef>
                <a:spcPts val="0"/>
              </a:spcBef>
              <a:spcAft>
                <a:spcPts val="0"/>
              </a:spcAft>
              <a:buClr>
                <a:schemeClr val="dk1"/>
              </a:buClr>
              <a:buSzPts val="2100"/>
              <a:buChar char="➢"/>
            </a:pPr>
            <a:r>
              <a:rPr lang="en-US" sz="2100">
                <a:solidFill>
                  <a:schemeClr val="dk1"/>
                </a:solidFill>
              </a:rPr>
              <a:t>Security</a:t>
            </a:r>
          </a:p>
          <a:p>
            <a:pPr marL="457200" marR="0" lvl="0" indent="-361950" algn="l" rtl="0">
              <a:spcBef>
                <a:spcPts val="0"/>
              </a:spcBef>
              <a:buClr>
                <a:schemeClr val="dk1"/>
              </a:buClr>
              <a:buSzPts val="2100"/>
              <a:buChar char="➢"/>
            </a:pPr>
            <a:r>
              <a:rPr lang="en-US" sz="2100">
                <a:solidFill>
                  <a:schemeClr val="dk1"/>
                </a:solidFill>
              </a:rPr>
              <a:t>Potential Platform</a:t>
            </a:r>
          </a:p>
        </p:txBody>
      </p:sp>
      <p:sp>
        <p:nvSpPr>
          <p:cNvPr id="494" name="Shape 494"/>
          <p:cNvSpPr txBox="1"/>
          <p:nvPr/>
        </p:nvSpPr>
        <p:spPr>
          <a:xfrm>
            <a:off x="26025" y="4701450"/>
            <a:ext cx="3924900" cy="1278300"/>
          </a:xfrm>
          <a:prstGeom prst="rect">
            <a:avLst/>
          </a:prstGeom>
          <a:noFill/>
          <a:ln>
            <a:noFill/>
          </a:ln>
        </p:spPr>
        <p:txBody>
          <a:bodyPr wrap="square" lIns="91425" tIns="45700" rIns="91425" bIns="45700" anchor="t" anchorCtr="0">
            <a:noAutofit/>
          </a:bodyPr>
          <a:lstStyle/>
          <a:p>
            <a:pPr marL="457200" marR="0" lvl="0" indent="-361950" algn="l" rtl="0">
              <a:spcBef>
                <a:spcPts val="0"/>
              </a:spcBef>
              <a:spcAft>
                <a:spcPts val="0"/>
              </a:spcAft>
              <a:buClr>
                <a:schemeClr val="dk1"/>
              </a:buClr>
              <a:buSzPts val="2100"/>
              <a:buChar char="➢"/>
            </a:pPr>
            <a:r>
              <a:rPr lang="en-US" sz="2100">
                <a:solidFill>
                  <a:schemeClr val="dk1"/>
                </a:solidFill>
              </a:rPr>
              <a:t>Open Source Technology</a:t>
            </a:r>
          </a:p>
          <a:p>
            <a:pPr marL="457200" marR="0" lvl="0" indent="-361950" algn="l" rtl="0">
              <a:spcBef>
                <a:spcPts val="0"/>
              </a:spcBef>
              <a:spcAft>
                <a:spcPts val="0"/>
              </a:spcAft>
              <a:buClr>
                <a:schemeClr val="dk1"/>
              </a:buClr>
              <a:buSzPts val="2100"/>
              <a:buChar char="➢"/>
            </a:pPr>
            <a:r>
              <a:rPr lang="en-US" sz="2100">
                <a:solidFill>
                  <a:schemeClr val="dk1"/>
                </a:solidFill>
              </a:rPr>
              <a:t>Struggling Production</a:t>
            </a:r>
          </a:p>
          <a:p>
            <a:pPr marL="457200" marR="0" lvl="0" indent="-361950" algn="l" rtl="0">
              <a:spcBef>
                <a:spcPts val="0"/>
              </a:spcBef>
              <a:buClr>
                <a:schemeClr val="dk1"/>
              </a:buClr>
              <a:buSzPts val="2100"/>
              <a:buChar char="➢"/>
            </a:pPr>
            <a:r>
              <a:rPr lang="en-US" sz="2100">
                <a:solidFill>
                  <a:schemeClr val="dk1"/>
                </a:solidFill>
              </a:rPr>
              <a:t>Affordability Issue</a:t>
            </a:r>
          </a:p>
        </p:txBody>
      </p:sp>
      <p:sp>
        <p:nvSpPr>
          <p:cNvPr id="495" name="Shape 495"/>
          <p:cNvSpPr txBox="1"/>
          <p:nvPr/>
        </p:nvSpPr>
        <p:spPr>
          <a:xfrm>
            <a:off x="8184450" y="1114775"/>
            <a:ext cx="4001700" cy="461700"/>
          </a:xfrm>
          <a:prstGeom prst="rect">
            <a:avLst/>
          </a:prstGeom>
          <a:noFill/>
          <a:ln>
            <a:noFill/>
          </a:ln>
        </p:spPr>
        <p:txBody>
          <a:bodyPr wrap="square" lIns="91425" tIns="45700" rIns="91425" bIns="45700" anchor="t" anchorCtr="0">
            <a:noAutofit/>
          </a:bodyPr>
          <a:lstStyle/>
          <a:p>
            <a:pPr marR="0" lvl="0" algn="ctr" rtl="0">
              <a:spcBef>
                <a:spcPts val="0"/>
              </a:spcBef>
              <a:buNone/>
            </a:pPr>
            <a:r>
              <a:rPr lang="en-US" sz="2400" b="1">
                <a:solidFill>
                  <a:schemeClr val="dk1"/>
                </a:solidFill>
              </a:rPr>
              <a:t>Technology</a:t>
            </a:r>
          </a:p>
        </p:txBody>
      </p:sp>
      <p:sp>
        <p:nvSpPr>
          <p:cNvPr id="496" name="Shape 496"/>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r>
              <a:rPr lang="en-US" sz="4000" b="1">
                <a:solidFill>
                  <a:schemeClr val="dk1"/>
                </a:solidFill>
                <a:latin typeface="Helvetica Neue"/>
                <a:ea typeface="Helvetica Neue"/>
                <a:cs typeface="Helvetica Neue"/>
                <a:sym typeface="Helvetica Neue"/>
              </a:rPr>
              <a:t>Company Assets</a:t>
            </a:r>
          </a:p>
        </p:txBody>
      </p:sp>
      <p:cxnSp>
        <p:nvCxnSpPr>
          <p:cNvPr id="497" name="Shape 497"/>
          <p:cNvCxnSpPr/>
          <p:nvPr/>
        </p:nvCxnSpPr>
        <p:spPr>
          <a:xfrm>
            <a:off x="3951112" y="1114778"/>
            <a:ext cx="28200" cy="5207100"/>
          </a:xfrm>
          <a:prstGeom prst="straightConnector1">
            <a:avLst/>
          </a:prstGeom>
          <a:noFill/>
          <a:ln w="12700" cap="flat" cmpd="sng">
            <a:solidFill>
              <a:schemeClr val="dk1"/>
            </a:solidFill>
            <a:prstDash val="solid"/>
            <a:miter lim="800000"/>
            <a:headEnd type="none" w="med" len="med"/>
            <a:tailEnd type="none" w="med" len="med"/>
          </a:ln>
        </p:spPr>
      </p:cxnSp>
      <p:cxnSp>
        <p:nvCxnSpPr>
          <p:cNvPr id="498" name="Shape 498"/>
          <p:cNvCxnSpPr/>
          <p:nvPr/>
        </p:nvCxnSpPr>
        <p:spPr>
          <a:xfrm>
            <a:off x="8184445" y="1114778"/>
            <a:ext cx="28200" cy="5207100"/>
          </a:xfrm>
          <a:prstGeom prst="straightConnector1">
            <a:avLst/>
          </a:prstGeom>
          <a:noFill/>
          <a:ln w="12700" cap="flat" cmpd="sng">
            <a:solidFill>
              <a:schemeClr val="dk1"/>
            </a:solidFill>
            <a:prstDash val="solid"/>
            <a:miter lim="800000"/>
            <a:headEnd type="none" w="med" len="med"/>
            <a:tailEnd type="none" w="med" len="med"/>
          </a:ln>
        </p:spPr>
      </p:cxnSp>
      <p:sp>
        <p:nvSpPr>
          <p:cNvPr id="499" name="Shape 499"/>
          <p:cNvSpPr txBox="1"/>
          <p:nvPr/>
        </p:nvSpPr>
        <p:spPr>
          <a:xfrm>
            <a:off x="0" y="1114775"/>
            <a:ext cx="3951000" cy="461700"/>
          </a:xfrm>
          <a:prstGeom prst="rect">
            <a:avLst/>
          </a:prstGeom>
          <a:noFill/>
          <a:ln>
            <a:noFill/>
          </a:ln>
        </p:spPr>
        <p:txBody>
          <a:bodyPr wrap="square" lIns="91425" tIns="45700" rIns="91425" bIns="45700" anchor="t" anchorCtr="0">
            <a:noAutofit/>
          </a:bodyPr>
          <a:lstStyle/>
          <a:p>
            <a:pPr marR="0" lvl="0" algn="ctr" rtl="0">
              <a:spcBef>
                <a:spcPts val="0"/>
              </a:spcBef>
              <a:buNone/>
            </a:pPr>
            <a:r>
              <a:rPr lang="en-US" sz="2400" b="1">
                <a:solidFill>
                  <a:schemeClr val="dk1"/>
                </a:solidFill>
              </a:rPr>
              <a:t>Vehicles</a:t>
            </a:r>
          </a:p>
        </p:txBody>
      </p:sp>
      <p:sp>
        <p:nvSpPr>
          <p:cNvPr id="500" name="Shape 500"/>
          <p:cNvSpPr txBox="1"/>
          <p:nvPr/>
        </p:nvSpPr>
        <p:spPr>
          <a:xfrm>
            <a:off x="3951100" y="1114775"/>
            <a:ext cx="4233300" cy="461700"/>
          </a:xfrm>
          <a:prstGeom prst="rect">
            <a:avLst/>
          </a:prstGeom>
          <a:noFill/>
          <a:ln>
            <a:noFill/>
          </a:ln>
        </p:spPr>
        <p:txBody>
          <a:bodyPr wrap="square" lIns="91425" tIns="45700" rIns="91425" bIns="45700" anchor="t" anchorCtr="0">
            <a:noAutofit/>
          </a:bodyPr>
          <a:lstStyle/>
          <a:p>
            <a:pPr marR="0" lvl="0" algn="ctr" rtl="0">
              <a:spcBef>
                <a:spcPts val="0"/>
              </a:spcBef>
              <a:buNone/>
            </a:pPr>
            <a:r>
              <a:rPr lang="en-US" sz="2400" b="1">
                <a:solidFill>
                  <a:schemeClr val="dk1"/>
                </a:solidFill>
              </a:rPr>
              <a:t>Batteries</a:t>
            </a:r>
          </a:p>
        </p:txBody>
      </p:sp>
      <p:grpSp>
        <p:nvGrpSpPr>
          <p:cNvPr id="501" name="Shape 501"/>
          <p:cNvGrpSpPr/>
          <p:nvPr/>
        </p:nvGrpSpPr>
        <p:grpSpPr>
          <a:xfrm>
            <a:off x="5952" y="6331789"/>
            <a:ext cx="12180132" cy="474600"/>
            <a:chOff x="5953" y="0"/>
            <a:chExt cx="12180132" cy="474600"/>
          </a:xfrm>
        </p:grpSpPr>
        <p:sp>
          <p:nvSpPr>
            <p:cNvPr id="502" name="Shape 502"/>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3" name="Shape 503"/>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504" name="Shape 504"/>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5" name="Shape 505"/>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506" name="Shape 506"/>
            <p:cNvSpPr/>
            <p:nvPr/>
          </p:nvSpPr>
          <p:spPr>
            <a:xfrm>
              <a:off x="8013833"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7" name="Shape 507"/>
            <p:cNvSpPr txBox="1"/>
            <p:nvPr/>
          </p:nvSpPr>
          <p:spPr>
            <a:xfrm>
              <a:off x="825105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Solution</a:t>
              </a:r>
            </a:p>
          </p:txBody>
        </p:sp>
        <p:sp>
          <p:nvSpPr>
            <p:cNvPr id="508" name="Shape 508"/>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9" name="Shape 509"/>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510" name="Shape 510"/>
            <p:cNvSpPr/>
            <p:nvPr/>
          </p:nvSpPr>
          <p:spPr>
            <a:xfrm>
              <a:off x="6016940"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11" name="Shape 511"/>
            <p:cNvSpPr txBox="1"/>
            <p:nvPr/>
          </p:nvSpPr>
          <p:spPr>
            <a:xfrm>
              <a:off x="6254166"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512" name="Shape 512"/>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13" name="Shape 513"/>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grpSp>
        <p:nvGrpSpPr>
          <p:cNvPr id="514" name="Shape 514"/>
          <p:cNvGrpSpPr/>
          <p:nvPr/>
        </p:nvGrpSpPr>
        <p:grpSpPr>
          <a:xfrm>
            <a:off x="26025" y="1828700"/>
            <a:ext cx="12083463" cy="2620537"/>
            <a:chOff x="25337" y="1968475"/>
            <a:chExt cx="12083463" cy="2620537"/>
          </a:xfrm>
        </p:grpSpPr>
        <p:pic>
          <p:nvPicPr>
            <p:cNvPr id="515" name="Shape 515"/>
            <p:cNvPicPr preferRelativeResize="0"/>
            <p:nvPr/>
          </p:nvPicPr>
          <p:blipFill>
            <a:blip r:embed="rId3">
              <a:alphaModFix/>
            </a:blip>
            <a:stretch>
              <a:fillRect/>
            </a:stretch>
          </p:blipFill>
          <p:spPr>
            <a:xfrm>
              <a:off x="25337" y="1968475"/>
              <a:ext cx="3900334" cy="2620537"/>
            </a:xfrm>
            <a:prstGeom prst="rect">
              <a:avLst/>
            </a:prstGeom>
            <a:noFill/>
            <a:ln>
              <a:noFill/>
            </a:ln>
          </p:spPr>
        </p:pic>
        <p:pic>
          <p:nvPicPr>
            <p:cNvPr id="516" name="Shape 516"/>
            <p:cNvPicPr preferRelativeResize="0"/>
            <p:nvPr/>
          </p:nvPicPr>
          <p:blipFill>
            <a:blip r:embed="rId4">
              <a:alphaModFix/>
            </a:blip>
            <a:stretch>
              <a:fillRect/>
            </a:stretch>
          </p:blipFill>
          <p:spPr>
            <a:xfrm>
              <a:off x="4028688" y="2123836"/>
              <a:ext cx="4106374" cy="2309812"/>
            </a:xfrm>
            <a:prstGeom prst="rect">
              <a:avLst/>
            </a:prstGeom>
            <a:noFill/>
            <a:ln>
              <a:noFill/>
            </a:ln>
          </p:spPr>
        </p:pic>
        <p:pic>
          <p:nvPicPr>
            <p:cNvPr id="517" name="Shape 517"/>
            <p:cNvPicPr preferRelativeResize="0"/>
            <p:nvPr/>
          </p:nvPicPr>
          <p:blipFill>
            <a:blip r:embed="rId5">
              <a:alphaModFix/>
            </a:blip>
            <a:stretch>
              <a:fillRect/>
            </a:stretch>
          </p:blipFill>
          <p:spPr>
            <a:xfrm>
              <a:off x="8262050" y="1968475"/>
              <a:ext cx="3846750" cy="2620525"/>
            </a:xfrm>
            <a:prstGeom prst="rect">
              <a:avLst/>
            </a:prstGeom>
            <a:noFill/>
            <a:ln>
              <a:noFill/>
            </a:ln>
          </p:spPr>
        </p:pic>
      </p:grpSp>
      <p:sp>
        <p:nvSpPr>
          <p:cNvPr id="518" name="Shape 518"/>
          <p:cNvSpPr txBox="1"/>
          <p:nvPr/>
        </p:nvSpPr>
        <p:spPr>
          <a:xfrm>
            <a:off x="3979300" y="4701450"/>
            <a:ext cx="4205100" cy="1188600"/>
          </a:xfrm>
          <a:prstGeom prst="rect">
            <a:avLst/>
          </a:prstGeom>
          <a:noFill/>
          <a:ln>
            <a:noFill/>
          </a:ln>
        </p:spPr>
        <p:txBody>
          <a:bodyPr wrap="square" lIns="91425" tIns="45700" rIns="91425" bIns="45700" anchor="t" anchorCtr="0">
            <a:noAutofit/>
          </a:bodyPr>
          <a:lstStyle/>
          <a:p>
            <a:pPr marL="457200" marR="0" lvl="0" indent="-361950" algn="l" rtl="0">
              <a:spcBef>
                <a:spcPts val="0"/>
              </a:spcBef>
              <a:spcAft>
                <a:spcPts val="0"/>
              </a:spcAft>
              <a:buClr>
                <a:schemeClr val="dk1"/>
              </a:buClr>
              <a:buSzPts val="2100"/>
              <a:buChar char="➢"/>
            </a:pPr>
            <a:r>
              <a:rPr lang="en-US" sz="2100">
                <a:solidFill>
                  <a:schemeClr val="dk1"/>
                </a:solidFill>
              </a:rPr>
              <a:t>High-Risk Factory</a:t>
            </a:r>
          </a:p>
          <a:p>
            <a:pPr marL="457200" marR="0" lvl="0" indent="-361950" algn="l" rtl="0">
              <a:spcBef>
                <a:spcPts val="0"/>
              </a:spcBef>
              <a:spcAft>
                <a:spcPts val="0"/>
              </a:spcAft>
              <a:buClr>
                <a:schemeClr val="dk1"/>
              </a:buClr>
              <a:buSzPts val="2100"/>
              <a:buChar char="➢"/>
            </a:pPr>
            <a:r>
              <a:rPr lang="en-US" sz="2100">
                <a:solidFill>
                  <a:schemeClr val="dk1"/>
                </a:solidFill>
              </a:rPr>
              <a:t>Battery Competitors</a:t>
            </a:r>
          </a:p>
          <a:p>
            <a:pPr marL="457200" marR="0" lvl="0" indent="-361950" algn="l" rtl="0">
              <a:spcBef>
                <a:spcPts val="0"/>
              </a:spcBef>
              <a:buClr>
                <a:schemeClr val="dk1"/>
              </a:buClr>
              <a:buSzPts val="2100"/>
              <a:buChar char="➢"/>
            </a:pPr>
            <a:r>
              <a:rPr lang="en-US" sz="2100">
                <a:solidFill>
                  <a:schemeClr val="dk1"/>
                </a:solidFill>
              </a:rPr>
              <a:t>High Manufacturing Capacity</a:t>
            </a:r>
          </a:p>
          <a:p>
            <a:pPr marR="0" lvl="0" algn="l" rtl="0">
              <a:spcBef>
                <a:spcPts val="0"/>
              </a:spcBef>
              <a:buNone/>
            </a:pPr>
            <a:endParaRPr sz="24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Shape 524"/>
          <p:cNvSpPr txBox="1"/>
          <p:nvPr/>
        </p:nvSpPr>
        <p:spPr>
          <a:xfrm>
            <a:off x="1282170" y="1269125"/>
            <a:ext cx="2928900" cy="461700"/>
          </a:xfrm>
          <a:prstGeom prst="rect">
            <a:avLst/>
          </a:prstGeom>
          <a:noFill/>
          <a:ln>
            <a:noFill/>
          </a:ln>
        </p:spPr>
        <p:txBody>
          <a:bodyPr wrap="square" lIns="91425" tIns="45700" rIns="91425" bIns="45700" anchor="t" anchorCtr="0">
            <a:noAutofit/>
          </a:bodyPr>
          <a:lstStyle/>
          <a:p>
            <a:pPr marR="0" lvl="0" algn="l" rtl="0">
              <a:spcBef>
                <a:spcPts val="0"/>
              </a:spcBef>
              <a:buNone/>
            </a:pPr>
            <a:r>
              <a:rPr lang="en-US" sz="2400" b="1">
                <a:solidFill>
                  <a:schemeClr val="dk1"/>
                </a:solidFill>
              </a:rPr>
              <a:t>Freemium Product</a:t>
            </a:r>
          </a:p>
        </p:txBody>
      </p:sp>
      <p:sp>
        <p:nvSpPr>
          <p:cNvPr id="525" name="Shape 525"/>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algn="l" rtl="0">
              <a:spcBef>
                <a:spcPts val="0"/>
              </a:spcBef>
              <a:buNone/>
            </a:pPr>
            <a:r>
              <a:rPr lang="en-US" sz="4000" b="1">
                <a:solidFill>
                  <a:schemeClr val="dk1"/>
                </a:solidFill>
                <a:latin typeface="Helvetica Neue"/>
                <a:ea typeface="Helvetica Neue"/>
                <a:cs typeface="Helvetica Neue"/>
                <a:sym typeface="Helvetica Neue"/>
              </a:rPr>
              <a:t>Solution</a:t>
            </a:r>
          </a:p>
        </p:txBody>
      </p:sp>
      <p:grpSp>
        <p:nvGrpSpPr>
          <p:cNvPr id="526" name="Shape 526"/>
          <p:cNvGrpSpPr/>
          <p:nvPr/>
        </p:nvGrpSpPr>
        <p:grpSpPr>
          <a:xfrm>
            <a:off x="5952" y="6331789"/>
            <a:ext cx="12180132" cy="474600"/>
            <a:chOff x="5953" y="0"/>
            <a:chExt cx="12180132" cy="474600"/>
          </a:xfrm>
        </p:grpSpPr>
        <p:sp>
          <p:nvSpPr>
            <p:cNvPr id="527" name="Shape 527"/>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28" name="Shape 528"/>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529" name="Shape 529"/>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0" name="Shape 530"/>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531" name="Shape 531"/>
            <p:cNvSpPr/>
            <p:nvPr/>
          </p:nvSpPr>
          <p:spPr>
            <a:xfrm>
              <a:off x="8013833"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2" name="Shape 532"/>
            <p:cNvSpPr txBox="1"/>
            <p:nvPr/>
          </p:nvSpPr>
          <p:spPr>
            <a:xfrm>
              <a:off x="825105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a:solidFill>
                    <a:schemeClr val="dk1"/>
                  </a:solidFill>
                  <a:latin typeface="Helvetica Neue"/>
                  <a:ea typeface="Helvetica Neue"/>
                  <a:cs typeface="Helvetica Neue"/>
                  <a:sym typeface="Helvetica Neue"/>
                </a:rPr>
                <a:t>Solution</a:t>
              </a:r>
            </a:p>
          </p:txBody>
        </p:sp>
        <p:sp>
          <p:nvSpPr>
            <p:cNvPr id="533" name="Shape 533"/>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4" name="Shape 534"/>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535" name="Shape 535"/>
            <p:cNvSpPr/>
            <p:nvPr/>
          </p:nvSpPr>
          <p:spPr>
            <a:xfrm>
              <a:off x="6016940"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6" name="Shape 536"/>
            <p:cNvSpPr txBox="1"/>
            <p:nvPr/>
          </p:nvSpPr>
          <p:spPr>
            <a:xfrm>
              <a:off x="6254166"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537" name="Shape 537"/>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8" name="Shape 538"/>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
        <p:nvSpPr>
          <p:cNvPr id="539" name="Shape 539"/>
          <p:cNvSpPr txBox="1"/>
          <p:nvPr/>
        </p:nvSpPr>
        <p:spPr>
          <a:xfrm>
            <a:off x="7980970" y="1269125"/>
            <a:ext cx="2928900" cy="461700"/>
          </a:xfrm>
          <a:prstGeom prst="rect">
            <a:avLst/>
          </a:prstGeom>
          <a:noFill/>
          <a:ln>
            <a:noFill/>
          </a:ln>
        </p:spPr>
        <p:txBody>
          <a:bodyPr wrap="square" lIns="91425" tIns="45700" rIns="91425" bIns="45700" anchor="t" anchorCtr="0">
            <a:noAutofit/>
          </a:bodyPr>
          <a:lstStyle/>
          <a:p>
            <a:pPr marR="0" lvl="0" algn="l" rtl="0">
              <a:spcBef>
                <a:spcPts val="0"/>
              </a:spcBef>
              <a:buNone/>
            </a:pPr>
            <a:r>
              <a:rPr lang="en-US" sz="2400" b="1">
                <a:solidFill>
                  <a:schemeClr val="dk1"/>
                </a:solidFill>
              </a:rPr>
              <a:t>Baseline Vehicle</a:t>
            </a:r>
          </a:p>
        </p:txBody>
      </p:sp>
      <p:cxnSp>
        <p:nvCxnSpPr>
          <p:cNvPr id="540" name="Shape 540"/>
          <p:cNvCxnSpPr/>
          <p:nvPr/>
        </p:nvCxnSpPr>
        <p:spPr>
          <a:xfrm>
            <a:off x="6081925" y="1019578"/>
            <a:ext cx="28200" cy="5207100"/>
          </a:xfrm>
          <a:prstGeom prst="straightConnector1">
            <a:avLst/>
          </a:prstGeom>
          <a:noFill/>
          <a:ln w="12700" cap="flat" cmpd="sng">
            <a:solidFill>
              <a:schemeClr val="dk1"/>
            </a:solidFill>
            <a:prstDash val="solid"/>
            <a:miter lim="800000"/>
            <a:headEnd type="none" w="med" len="med"/>
            <a:tailEnd type="none" w="med" len="med"/>
          </a:ln>
        </p:spPr>
      </p:cxnSp>
      <p:sp>
        <p:nvSpPr>
          <p:cNvPr id="541" name="Shape 541"/>
          <p:cNvSpPr txBox="1"/>
          <p:nvPr/>
        </p:nvSpPr>
        <p:spPr>
          <a:xfrm>
            <a:off x="207300" y="2275700"/>
            <a:ext cx="5874600" cy="3537900"/>
          </a:xfrm>
          <a:prstGeom prst="rect">
            <a:avLst/>
          </a:prstGeom>
          <a:noFill/>
          <a:ln>
            <a:noFill/>
          </a:ln>
        </p:spPr>
        <p:txBody>
          <a:bodyPr wrap="square" lIns="91425" tIns="45700" rIns="91425" bIns="45700" anchor="t" anchorCtr="0">
            <a:noAutofit/>
          </a:bodyPr>
          <a:lstStyle/>
          <a:p>
            <a:pPr marL="457200" marR="0" lvl="0" indent="-381000" algn="l" rtl="0">
              <a:lnSpc>
                <a:spcPct val="150000"/>
              </a:lnSpc>
              <a:spcBef>
                <a:spcPts val="0"/>
              </a:spcBef>
              <a:spcAft>
                <a:spcPts val="0"/>
              </a:spcAft>
              <a:buClr>
                <a:schemeClr val="dk1"/>
              </a:buClr>
              <a:buSzPts val="2400"/>
              <a:buChar char="➢"/>
            </a:pPr>
            <a:r>
              <a:rPr lang="en-US" sz="2400">
                <a:solidFill>
                  <a:schemeClr val="dk1"/>
                </a:solidFill>
              </a:rPr>
              <a:t>Subscription-Based Applications</a:t>
            </a:r>
          </a:p>
          <a:p>
            <a:pPr marL="457200" marR="0" lvl="0" indent="-381000" algn="l" rtl="0">
              <a:lnSpc>
                <a:spcPct val="150000"/>
              </a:lnSpc>
              <a:spcBef>
                <a:spcPts val="0"/>
              </a:spcBef>
              <a:spcAft>
                <a:spcPts val="0"/>
              </a:spcAft>
              <a:buClr>
                <a:schemeClr val="dk1"/>
              </a:buClr>
              <a:buSzPts val="2400"/>
              <a:buChar char="➢"/>
            </a:pPr>
            <a:r>
              <a:rPr lang="en-US" sz="2400">
                <a:solidFill>
                  <a:schemeClr val="dk1"/>
                </a:solidFill>
              </a:rPr>
              <a:t>Offset potential Insurance costs</a:t>
            </a:r>
          </a:p>
          <a:p>
            <a:pPr marL="457200" marR="0" lvl="0" indent="-381000" algn="l" rtl="0">
              <a:lnSpc>
                <a:spcPct val="150000"/>
              </a:lnSpc>
              <a:spcBef>
                <a:spcPts val="0"/>
              </a:spcBef>
              <a:spcAft>
                <a:spcPts val="0"/>
              </a:spcAft>
              <a:buClr>
                <a:schemeClr val="dk1"/>
              </a:buClr>
              <a:buSzPts val="2400"/>
              <a:buChar char="➢"/>
            </a:pPr>
            <a:r>
              <a:rPr lang="en-US" sz="2400">
                <a:solidFill>
                  <a:schemeClr val="dk1"/>
                </a:solidFill>
              </a:rPr>
              <a:t>Constant cash flow to Tesla</a:t>
            </a:r>
          </a:p>
          <a:p>
            <a:pPr marL="457200" marR="0" lvl="0" indent="-381000" algn="l" rtl="0">
              <a:lnSpc>
                <a:spcPct val="200000"/>
              </a:lnSpc>
              <a:spcBef>
                <a:spcPts val="0"/>
              </a:spcBef>
              <a:buClr>
                <a:schemeClr val="dk1"/>
              </a:buClr>
              <a:buSzPts val="2400"/>
              <a:buChar char="➢"/>
            </a:pPr>
            <a:r>
              <a:rPr lang="en-US" sz="2400">
                <a:solidFill>
                  <a:schemeClr val="dk1"/>
                </a:solidFill>
              </a:rPr>
              <a:t>Begin to build a Platform</a:t>
            </a:r>
          </a:p>
        </p:txBody>
      </p:sp>
      <p:sp>
        <p:nvSpPr>
          <p:cNvPr id="542" name="Shape 542"/>
          <p:cNvSpPr txBox="1"/>
          <p:nvPr/>
        </p:nvSpPr>
        <p:spPr>
          <a:xfrm>
            <a:off x="6289075" y="2275700"/>
            <a:ext cx="5874600" cy="3537900"/>
          </a:xfrm>
          <a:prstGeom prst="rect">
            <a:avLst/>
          </a:prstGeom>
          <a:noFill/>
          <a:ln>
            <a:noFill/>
          </a:ln>
        </p:spPr>
        <p:txBody>
          <a:bodyPr wrap="square" lIns="91425" tIns="45700" rIns="91425" bIns="45700" anchor="t" anchorCtr="0">
            <a:noAutofit/>
          </a:bodyPr>
          <a:lstStyle/>
          <a:p>
            <a:pPr marL="457200" marR="0" lvl="0" indent="-381000" algn="l" rtl="0">
              <a:lnSpc>
                <a:spcPct val="150000"/>
              </a:lnSpc>
              <a:spcBef>
                <a:spcPts val="0"/>
              </a:spcBef>
              <a:spcAft>
                <a:spcPts val="0"/>
              </a:spcAft>
              <a:buClr>
                <a:schemeClr val="dk1"/>
              </a:buClr>
              <a:buSzPts val="2400"/>
              <a:buChar char="➢"/>
            </a:pPr>
            <a:r>
              <a:rPr lang="en-US" sz="2400">
                <a:solidFill>
                  <a:schemeClr val="dk1"/>
                </a:solidFill>
              </a:rPr>
              <a:t>Introduce a baseline model with limited digital features</a:t>
            </a:r>
          </a:p>
          <a:p>
            <a:pPr marL="457200" marR="0" lvl="0" indent="-381000" algn="l" rtl="0">
              <a:lnSpc>
                <a:spcPct val="150000"/>
              </a:lnSpc>
              <a:spcBef>
                <a:spcPts val="0"/>
              </a:spcBef>
              <a:spcAft>
                <a:spcPts val="0"/>
              </a:spcAft>
              <a:buClr>
                <a:schemeClr val="dk1"/>
              </a:buClr>
              <a:buSzPts val="2400"/>
              <a:buChar char="➢"/>
            </a:pPr>
            <a:r>
              <a:rPr lang="en-US" sz="2400">
                <a:solidFill>
                  <a:schemeClr val="dk1"/>
                </a:solidFill>
              </a:rPr>
              <a:t>Affordable</a:t>
            </a:r>
          </a:p>
          <a:p>
            <a:pPr marL="457200" marR="0" lvl="0" indent="-381000" algn="l" rtl="0">
              <a:lnSpc>
                <a:spcPct val="150000"/>
              </a:lnSpc>
              <a:spcBef>
                <a:spcPts val="0"/>
              </a:spcBef>
              <a:buClr>
                <a:schemeClr val="dk1"/>
              </a:buClr>
              <a:buSzPts val="2400"/>
              <a:buChar char="➢"/>
            </a:pPr>
            <a:r>
              <a:rPr lang="en-US" sz="2400">
                <a:solidFill>
                  <a:schemeClr val="dk1"/>
                </a:solidFill>
              </a:rPr>
              <a:t>Upgradable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Shape 547"/>
          <p:cNvSpPr/>
          <p:nvPr/>
        </p:nvSpPr>
        <p:spPr>
          <a:xfrm>
            <a:off x="0" y="4409440"/>
            <a:ext cx="12192000" cy="1574800"/>
          </a:xfrm>
          <a:prstGeom prst="rect">
            <a:avLst/>
          </a:prstGeom>
          <a:solidFill>
            <a:schemeClr val="lt1">
              <a:alpha val="49803"/>
            </a:schemeClr>
          </a:solidFill>
          <a:ln>
            <a:noFill/>
          </a:ln>
          <a:effectLst>
            <a:outerShdw blurRad="50800" dist="38100" dir="2700000" algn="tl" rotWithShape="0">
              <a:srgbClr val="000000">
                <a:alpha val="40000"/>
              </a:srgbClr>
            </a:outerShdw>
          </a:effectLst>
        </p:spPr>
        <p:txBody>
          <a:bodyPr wrap="square"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548" name="Shape 548"/>
          <p:cNvSpPr txBox="1"/>
          <p:nvPr/>
        </p:nvSpPr>
        <p:spPr>
          <a:xfrm>
            <a:off x="6898899" y="4612650"/>
            <a:ext cx="4367100" cy="101550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6000">
                <a:solidFill>
                  <a:srgbClr val="0C0C0C"/>
                </a:solidFill>
                <a:latin typeface="Helvetica Neue"/>
                <a:ea typeface="Helvetica Neue"/>
                <a:cs typeface="Helvetica Neue"/>
                <a:sym typeface="Helvetica Neue"/>
              </a:rPr>
              <a:t>Conclusion</a:t>
            </a:r>
          </a:p>
        </p:txBody>
      </p:sp>
      <p:grpSp>
        <p:nvGrpSpPr>
          <p:cNvPr id="549" name="Shape 549"/>
          <p:cNvGrpSpPr/>
          <p:nvPr/>
        </p:nvGrpSpPr>
        <p:grpSpPr>
          <a:xfrm>
            <a:off x="5952" y="6331789"/>
            <a:ext cx="12186047" cy="474452"/>
            <a:chOff x="5953" y="0"/>
            <a:chExt cx="12186047" cy="474452"/>
          </a:xfrm>
        </p:grpSpPr>
        <p:sp>
          <p:nvSpPr>
            <p:cNvPr id="550" name="Shape 550"/>
            <p:cNvSpPr/>
            <p:nvPr/>
          </p:nvSpPr>
          <p:spPr>
            <a:xfrm>
              <a:off x="5953"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51" name="Shape 551"/>
            <p:cNvSpPr txBox="1"/>
            <p:nvPr/>
          </p:nvSpPr>
          <p:spPr>
            <a:xfrm>
              <a:off x="243179"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552" name="Shape 552"/>
            <p:cNvSpPr/>
            <p:nvPr/>
          </p:nvSpPr>
          <p:spPr>
            <a:xfrm>
              <a:off x="1999059"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53" name="Shape 553"/>
            <p:cNvSpPr txBox="1"/>
            <p:nvPr/>
          </p:nvSpPr>
          <p:spPr>
            <a:xfrm>
              <a:off x="2236285"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554" name="Shape 554"/>
            <p:cNvSpPr/>
            <p:nvPr/>
          </p:nvSpPr>
          <p:spPr>
            <a:xfrm>
              <a:off x="9977438" y="0"/>
              <a:ext cx="2214562" cy="474452"/>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55" name="Shape 555"/>
            <p:cNvSpPr txBox="1"/>
            <p:nvPr/>
          </p:nvSpPr>
          <p:spPr>
            <a:xfrm>
              <a:off x="10214664"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Conclusion</a:t>
              </a:r>
            </a:p>
          </p:txBody>
        </p:sp>
        <p:sp>
          <p:nvSpPr>
            <p:cNvPr id="556" name="Shape 556"/>
            <p:cNvSpPr/>
            <p:nvPr/>
          </p:nvSpPr>
          <p:spPr>
            <a:xfrm>
              <a:off x="4009727"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57" name="Shape 557"/>
            <p:cNvSpPr txBox="1"/>
            <p:nvPr/>
          </p:nvSpPr>
          <p:spPr>
            <a:xfrm>
              <a:off x="4246953"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558" name="Shape 558"/>
            <p:cNvSpPr/>
            <p:nvPr/>
          </p:nvSpPr>
          <p:spPr>
            <a:xfrm>
              <a:off x="6016940"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59" name="Shape 559"/>
            <p:cNvSpPr txBox="1"/>
            <p:nvPr/>
          </p:nvSpPr>
          <p:spPr>
            <a:xfrm>
              <a:off x="6254166"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560" name="Shape 560"/>
            <p:cNvSpPr/>
            <p:nvPr/>
          </p:nvSpPr>
          <p:spPr>
            <a:xfrm>
              <a:off x="8010047"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61" name="Shape 561"/>
            <p:cNvSpPr txBox="1"/>
            <p:nvPr/>
          </p:nvSpPr>
          <p:spPr>
            <a:xfrm>
              <a:off x="8247273"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Shape 567"/>
          <p:cNvSpPr/>
          <p:nvPr/>
        </p:nvSpPr>
        <p:spPr>
          <a:xfrm>
            <a:off x="0" y="134471"/>
            <a:ext cx="8729931" cy="779929"/>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r>
              <a:rPr lang="en-US" sz="4000" b="1">
                <a:solidFill>
                  <a:schemeClr val="dk1"/>
                </a:solidFill>
                <a:latin typeface="Helvetica Neue"/>
                <a:ea typeface="Helvetica Neue"/>
                <a:cs typeface="Helvetica Neue"/>
                <a:sym typeface="Helvetica Neue"/>
              </a:rPr>
              <a:t>Conclusion</a:t>
            </a:r>
          </a:p>
        </p:txBody>
      </p:sp>
      <p:grpSp>
        <p:nvGrpSpPr>
          <p:cNvPr id="568" name="Shape 568"/>
          <p:cNvGrpSpPr/>
          <p:nvPr/>
        </p:nvGrpSpPr>
        <p:grpSpPr>
          <a:xfrm>
            <a:off x="5952" y="6331789"/>
            <a:ext cx="12186085" cy="474600"/>
            <a:chOff x="5953" y="0"/>
            <a:chExt cx="12186085" cy="474600"/>
          </a:xfrm>
        </p:grpSpPr>
        <p:sp>
          <p:nvSpPr>
            <p:cNvPr id="569" name="Shape 569"/>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0" name="Shape 570"/>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571" name="Shape 571"/>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2" name="Shape 572"/>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573" name="Shape 573"/>
            <p:cNvSpPr/>
            <p:nvPr/>
          </p:nvSpPr>
          <p:spPr>
            <a:xfrm>
              <a:off x="9977438"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4" name="Shape 574"/>
            <p:cNvSpPr txBox="1"/>
            <p:nvPr/>
          </p:nvSpPr>
          <p:spPr>
            <a:xfrm>
              <a:off x="1021466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Conclusion</a:t>
              </a:r>
            </a:p>
          </p:txBody>
        </p:sp>
        <p:sp>
          <p:nvSpPr>
            <p:cNvPr id="575" name="Shape 575"/>
            <p:cNvSpPr/>
            <p:nvPr/>
          </p:nvSpPr>
          <p:spPr>
            <a:xfrm>
              <a:off x="400972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6" name="Shape 576"/>
            <p:cNvSpPr txBox="1"/>
            <p:nvPr/>
          </p:nvSpPr>
          <p:spPr>
            <a:xfrm>
              <a:off x="424695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577" name="Shape 577"/>
            <p:cNvSpPr/>
            <p:nvPr/>
          </p:nvSpPr>
          <p:spPr>
            <a:xfrm>
              <a:off x="6016940"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8" name="Shape 578"/>
            <p:cNvSpPr txBox="1"/>
            <p:nvPr/>
          </p:nvSpPr>
          <p:spPr>
            <a:xfrm>
              <a:off x="6254166"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579" name="Shape 579"/>
            <p:cNvSpPr/>
            <p:nvPr/>
          </p:nvSpPr>
          <p:spPr>
            <a:xfrm>
              <a:off x="8010047"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80" name="Shape 580"/>
            <p:cNvSpPr txBox="1"/>
            <p:nvPr/>
          </p:nvSpPr>
          <p:spPr>
            <a:xfrm>
              <a:off x="8247273"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grpSp>
      <p:sp>
        <p:nvSpPr>
          <p:cNvPr id="581" name="Shape 581"/>
          <p:cNvSpPr txBox="1"/>
          <p:nvPr/>
        </p:nvSpPr>
        <p:spPr>
          <a:xfrm>
            <a:off x="2068191" y="3683000"/>
            <a:ext cx="8061600" cy="3000000"/>
          </a:xfrm>
          <a:prstGeom prst="rect">
            <a:avLst/>
          </a:prstGeom>
          <a:noFill/>
          <a:ln>
            <a:noFill/>
          </a:ln>
        </p:spPr>
        <p:txBody>
          <a:bodyPr wrap="square" lIns="91425" tIns="91425" rIns="91425" bIns="91425" anchor="ctr" anchorCtr="0">
            <a:noAutofit/>
          </a:bodyPr>
          <a:lstStyle/>
          <a:p>
            <a:pPr marL="457200" lvl="0" indent="-355600" rtl="0">
              <a:lnSpc>
                <a:spcPct val="150000"/>
              </a:lnSpc>
              <a:spcBef>
                <a:spcPts val="0"/>
              </a:spcBef>
              <a:buClr>
                <a:schemeClr val="dk1"/>
              </a:buClr>
              <a:buSzPts val="2000"/>
              <a:buChar char="➢"/>
            </a:pPr>
            <a:r>
              <a:rPr lang="en-US" sz="2000">
                <a:solidFill>
                  <a:schemeClr val="dk1"/>
                </a:solidFill>
                <a:highlight>
                  <a:srgbClr val="FFFFFF"/>
                </a:highlight>
              </a:rPr>
              <a:t>Offsetting Autopilot R&amp;D costs through a monthly subscription fee</a:t>
            </a:r>
          </a:p>
          <a:p>
            <a:pPr marL="457200" lvl="0" indent="-355600" rtl="0">
              <a:lnSpc>
                <a:spcPct val="150000"/>
              </a:lnSpc>
              <a:spcBef>
                <a:spcPts val="0"/>
              </a:spcBef>
              <a:buClr>
                <a:schemeClr val="dk1"/>
              </a:buClr>
              <a:buSzPts val="2000"/>
              <a:buChar char="➢"/>
            </a:pPr>
            <a:r>
              <a:rPr lang="en-US" sz="2000">
                <a:solidFill>
                  <a:schemeClr val="dk1"/>
                </a:solidFill>
                <a:highlight>
                  <a:srgbClr val="FFFFFF"/>
                </a:highlight>
              </a:rPr>
              <a:t>Reducing SG&amp;A through efficient production</a:t>
            </a:r>
          </a:p>
          <a:p>
            <a:pPr marL="457200" lvl="0" indent="-355600" rtl="0">
              <a:lnSpc>
                <a:spcPct val="150000"/>
              </a:lnSpc>
              <a:spcBef>
                <a:spcPts val="0"/>
              </a:spcBef>
              <a:buClr>
                <a:schemeClr val="dk1"/>
              </a:buClr>
              <a:buSzPts val="2000"/>
              <a:buChar char="➢"/>
            </a:pPr>
            <a:r>
              <a:rPr lang="en-US" sz="2000">
                <a:solidFill>
                  <a:schemeClr val="dk1"/>
                </a:solidFill>
                <a:highlight>
                  <a:srgbClr val="FFFFFF"/>
                </a:highlight>
              </a:rPr>
              <a:t>Taking advantage of economies of scale through the Gigafactory and increasing production volume</a:t>
            </a:r>
          </a:p>
        </p:txBody>
      </p:sp>
      <p:pic>
        <p:nvPicPr>
          <p:cNvPr id="582" name="Shape 582"/>
          <p:cNvPicPr preferRelativeResize="0"/>
          <p:nvPr/>
        </p:nvPicPr>
        <p:blipFill>
          <a:blip r:embed="rId3">
            <a:alphaModFix/>
          </a:blip>
          <a:stretch>
            <a:fillRect/>
          </a:stretch>
        </p:blipFill>
        <p:spPr>
          <a:xfrm>
            <a:off x="3054350" y="1066425"/>
            <a:ext cx="6083300" cy="2640250"/>
          </a:xfrm>
          <a:prstGeom prst="rect">
            <a:avLst/>
          </a:prstGeom>
          <a:noFill/>
          <a:ln>
            <a:noFill/>
          </a:ln>
        </p:spPr>
      </p:pic>
      <p:cxnSp>
        <p:nvCxnSpPr>
          <p:cNvPr id="583" name="Shape 583"/>
          <p:cNvCxnSpPr/>
          <p:nvPr/>
        </p:nvCxnSpPr>
        <p:spPr>
          <a:xfrm>
            <a:off x="473860" y="3974125"/>
            <a:ext cx="11244300" cy="0"/>
          </a:xfrm>
          <a:prstGeom prst="straightConnector1">
            <a:avLst/>
          </a:prstGeom>
          <a:noFill/>
          <a:ln w="12700" cap="flat" cmpd="sng">
            <a:solidFill>
              <a:schemeClr val="dk1"/>
            </a:solidFill>
            <a:prstDash val="solid"/>
            <a:miter lim="800000"/>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Shape 588"/>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r>
              <a:rPr lang="en-US" sz="4000" b="1">
                <a:solidFill>
                  <a:schemeClr val="dk1"/>
                </a:solidFill>
                <a:latin typeface="Helvetica Neue"/>
                <a:ea typeface="Helvetica Neue"/>
                <a:cs typeface="Helvetica Neue"/>
                <a:sym typeface="Helvetica Neue"/>
              </a:rPr>
              <a:t>Conclusion</a:t>
            </a:r>
          </a:p>
        </p:txBody>
      </p:sp>
      <p:sp>
        <p:nvSpPr>
          <p:cNvPr id="589" name="Shape 589"/>
          <p:cNvSpPr txBox="1"/>
          <p:nvPr/>
        </p:nvSpPr>
        <p:spPr>
          <a:xfrm>
            <a:off x="1519676" y="1493475"/>
            <a:ext cx="9228600" cy="3858000"/>
          </a:xfrm>
          <a:prstGeom prst="rect">
            <a:avLst/>
          </a:prstGeom>
          <a:noFill/>
          <a:ln>
            <a:noFill/>
          </a:ln>
        </p:spPr>
        <p:txBody>
          <a:bodyPr wrap="square" lIns="91425" tIns="45700" rIns="91425" bIns="45700" anchor="ctr" anchorCtr="0">
            <a:noAutofit/>
          </a:bodyPr>
          <a:lstStyle/>
          <a:p>
            <a:pPr marL="0" marR="0" lvl="0" indent="0" algn="ctr" rtl="0">
              <a:spcBef>
                <a:spcPts val="0"/>
              </a:spcBef>
              <a:buNone/>
            </a:pPr>
            <a:r>
              <a:rPr lang="en-US" sz="9600" i="1">
                <a:solidFill>
                  <a:srgbClr val="0C0C0C"/>
                </a:solidFill>
                <a:latin typeface="Helvetica Neue"/>
                <a:ea typeface="Helvetica Neue"/>
                <a:cs typeface="Helvetica Neue"/>
                <a:sym typeface="Helvetica Neue"/>
              </a:rPr>
              <a:t>Questions?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Shape 594"/>
          <p:cNvSpPr txBox="1"/>
          <p:nvPr/>
        </p:nvSpPr>
        <p:spPr>
          <a:xfrm>
            <a:off x="6660445" y="5376333"/>
            <a:ext cx="4106400" cy="708000"/>
          </a:xfrm>
          <a:prstGeom prst="rect">
            <a:avLst/>
          </a:prstGeom>
          <a:noFill/>
          <a:ln>
            <a:noFill/>
          </a:ln>
        </p:spPr>
        <p:txBody>
          <a:bodyPr wrap="square" lIns="91425" tIns="45700" rIns="91425" bIns="45700" anchor="t" anchorCtr="0">
            <a:noAutofit/>
          </a:bodyPr>
          <a:lstStyle/>
          <a:p>
            <a:pPr marL="0" marR="0" lvl="0" indent="0" algn="r" rtl="0">
              <a:spcBef>
                <a:spcPts val="0"/>
              </a:spcBef>
              <a:buNone/>
            </a:pPr>
            <a:endParaRPr sz="3200" b="1" i="0" u="none" strike="noStrike" cap="none">
              <a:solidFill>
                <a:srgbClr val="800000"/>
              </a:solidFill>
              <a:latin typeface="Arial"/>
              <a:ea typeface="Arial"/>
              <a:cs typeface="Arial"/>
              <a:sym typeface="Arial"/>
            </a:endParaRPr>
          </a:p>
        </p:txBody>
      </p:sp>
      <p:cxnSp>
        <p:nvCxnSpPr>
          <p:cNvPr id="595" name="Shape 595"/>
          <p:cNvCxnSpPr/>
          <p:nvPr/>
        </p:nvCxnSpPr>
        <p:spPr>
          <a:xfrm>
            <a:off x="4403850" y="654450"/>
            <a:ext cx="12600" cy="5717400"/>
          </a:xfrm>
          <a:prstGeom prst="straightConnector1">
            <a:avLst/>
          </a:prstGeom>
          <a:noFill/>
          <a:ln w="12700" cap="flat" cmpd="sng">
            <a:solidFill>
              <a:schemeClr val="dk1"/>
            </a:solidFill>
            <a:prstDash val="solid"/>
            <a:miter lim="800000"/>
            <a:headEnd type="none" w="med" len="med"/>
            <a:tailEnd type="none" w="med" len="med"/>
          </a:ln>
        </p:spPr>
      </p:cxnSp>
      <p:pic>
        <p:nvPicPr>
          <p:cNvPr id="596" name="Shape 596"/>
          <p:cNvPicPr preferRelativeResize="0"/>
          <p:nvPr/>
        </p:nvPicPr>
        <p:blipFill rotWithShape="1">
          <a:blip r:embed="rId3">
            <a:alphaModFix/>
          </a:blip>
          <a:srcRect/>
          <a:stretch/>
        </p:blipFill>
        <p:spPr>
          <a:xfrm>
            <a:off x="6516400" y="4213525"/>
            <a:ext cx="3676700" cy="2780824"/>
          </a:xfrm>
          <a:prstGeom prst="rect">
            <a:avLst/>
          </a:prstGeom>
          <a:noFill/>
          <a:ln>
            <a:noFill/>
          </a:ln>
        </p:spPr>
      </p:pic>
      <p:pic>
        <p:nvPicPr>
          <p:cNvPr id="597" name="Shape 597"/>
          <p:cNvPicPr preferRelativeResize="0"/>
          <p:nvPr/>
        </p:nvPicPr>
        <p:blipFill rotWithShape="1">
          <a:blip r:embed="rId4">
            <a:alphaModFix/>
          </a:blip>
          <a:srcRect/>
          <a:stretch/>
        </p:blipFill>
        <p:spPr>
          <a:xfrm>
            <a:off x="4517500" y="742893"/>
            <a:ext cx="7674501" cy="4001782"/>
          </a:xfrm>
          <a:prstGeom prst="rect">
            <a:avLst/>
          </a:prstGeom>
          <a:noFill/>
          <a:ln>
            <a:noFill/>
          </a:ln>
        </p:spPr>
      </p:pic>
      <p:sp>
        <p:nvSpPr>
          <p:cNvPr id="598" name="Shape 598"/>
          <p:cNvSpPr txBox="1"/>
          <p:nvPr/>
        </p:nvSpPr>
        <p:spPr>
          <a:xfrm>
            <a:off x="140749" y="1808600"/>
            <a:ext cx="4260300" cy="2677800"/>
          </a:xfrm>
          <a:prstGeom prst="rect">
            <a:avLst/>
          </a:prstGeom>
          <a:noFill/>
          <a:ln>
            <a:noFill/>
          </a:ln>
        </p:spPr>
        <p:txBody>
          <a:bodyPr wrap="square" lIns="91425" tIns="45700" rIns="91425" bIns="45700" anchor="t" anchorCtr="0">
            <a:noAutofit/>
          </a:bodyPr>
          <a:lstStyle/>
          <a:p>
            <a:pPr lvl="0" rtl="0">
              <a:spcBef>
                <a:spcPts val="0"/>
              </a:spcBef>
              <a:buNone/>
            </a:pPr>
            <a:r>
              <a:rPr lang="en-US" sz="3600" b="1" u="sng">
                <a:solidFill>
                  <a:srgbClr val="3F3F3F"/>
                </a:solidFill>
                <a:latin typeface="Times New Roman"/>
                <a:ea typeface="Times New Roman"/>
                <a:cs typeface="Times New Roman"/>
                <a:sym typeface="Times New Roman"/>
              </a:rPr>
              <a:t>Artificial Intelligence and Machine Learning</a:t>
            </a:r>
          </a:p>
          <a:p>
            <a:pPr lvl="0" rtl="0">
              <a:spcBef>
                <a:spcPts val="0"/>
              </a:spcBef>
              <a:buNone/>
            </a:pPr>
            <a:endParaRPr sz="1800">
              <a:solidFill>
                <a:schemeClr val="dk1"/>
              </a:solidFill>
            </a:endParaRPr>
          </a:p>
          <a:p>
            <a:pPr lvl="0" rtl="0">
              <a:spcBef>
                <a:spcPts val="0"/>
              </a:spcBef>
              <a:buNone/>
            </a:pPr>
            <a:r>
              <a:rPr lang="en-US" sz="1800">
                <a:solidFill>
                  <a:schemeClr val="dk1"/>
                </a:solidFill>
                <a:latin typeface="Times New Roman"/>
                <a:ea typeface="Times New Roman"/>
                <a:cs typeface="Times New Roman"/>
                <a:sym typeface="Times New Roman"/>
              </a:rPr>
              <a:t>Presenters: Clayton Kelly, Matthew Zlotnik, Shayaan Jagtap, Munish Umatiya</a:t>
            </a:r>
          </a:p>
          <a:p>
            <a:pPr marL="0" marR="0" lvl="0" indent="0" algn="l" rtl="0">
              <a:spcBef>
                <a:spcPts val="0"/>
              </a:spcBef>
              <a:buNone/>
            </a:pPr>
            <a:endParaRPr sz="1800">
              <a:solidFill>
                <a:schemeClr val="dk1"/>
              </a:solidFill>
              <a:latin typeface="Arial"/>
              <a:ea typeface="Arial"/>
              <a:cs typeface="Arial"/>
              <a:sym typeface="Arial"/>
            </a:endParaRPr>
          </a:p>
          <a:p>
            <a:pPr marL="0" marR="0" lvl="0" indent="0" algn="l" rtl="0">
              <a:spcBef>
                <a:spcPts val="0"/>
              </a:spcBef>
              <a:buNone/>
            </a:pPr>
            <a:endParaRPr sz="1800">
              <a:solidFill>
                <a:schemeClr val="dk1"/>
              </a:solidFill>
              <a:latin typeface="Arial"/>
              <a:ea typeface="Arial"/>
              <a:cs typeface="Arial"/>
              <a:sym typeface="Arial"/>
            </a:endParaRPr>
          </a:p>
          <a:p>
            <a:pPr marL="0" marR="0" lvl="0" indent="0" algn="ctr" rtl="0">
              <a:spcBef>
                <a:spcPts val="0"/>
              </a:spcBef>
              <a:buNone/>
            </a:pPr>
            <a:endParaRPr sz="2400">
              <a:solidFill>
                <a:schemeClr val="dk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Shape 604"/>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r>
              <a:rPr lang="en-US" sz="4000" b="1">
                <a:solidFill>
                  <a:schemeClr val="dk1"/>
                </a:solidFill>
                <a:latin typeface="Helvetica Neue"/>
                <a:ea typeface="Helvetica Neue"/>
                <a:cs typeface="Helvetica Neue"/>
                <a:sym typeface="Helvetica Neue"/>
              </a:rPr>
              <a:t>Sources</a:t>
            </a:r>
          </a:p>
        </p:txBody>
      </p:sp>
      <p:sp>
        <p:nvSpPr>
          <p:cNvPr id="605" name="Shape 605"/>
          <p:cNvSpPr txBox="1"/>
          <p:nvPr/>
        </p:nvSpPr>
        <p:spPr>
          <a:xfrm>
            <a:off x="214950" y="1060650"/>
            <a:ext cx="11246400" cy="5439600"/>
          </a:xfrm>
          <a:prstGeom prst="rect">
            <a:avLst/>
          </a:prstGeom>
          <a:noFill/>
          <a:ln>
            <a:noFill/>
          </a:ln>
        </p:spPr>
        <p:txBody>
          <a:bodyPr wrap="square" lIns="91425" tIns="91425" rIns="91425" bIns="91425" anchor="t" anchorCtr="0">
            <a:noAutofit/>
          </a:bodyPr>
          <a:lstStyle/>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Bongdanov, Vik. “ WHAT IT'S LIKE TO BE A PRINCIPLE DATA ARCHITECT AT TESLA MOTORS” Intersog.com, 11 Apr. 2017, </a:t>
            </a:r>
            <a:r>
              <a:rPr lang="en-US" sz="700" u="sng">
                <a:solidFill>
                  <a:srgbClr val="1155CC"/>
                </a:solidFill>
                <a:latin typeface="Verdana"/>
                <a:ea typeface="Verdana"/>
                <a:cs typeface="Verdana"/>
                <a:sym typeface="Verdana"/>
                <a:hlinkClick r:id="rId3"/>
              </a:rPr>
              <a:t>https://intersog.com/blog/software-teams/what-its-like-to-be-a-principle-data-architect-at-tesla-motors/</a:t>
            </a:r>
          </a:p>
          <a:p>
            <a:pPr lvl="0" rtl="0">
              <a:spcBef>
                <a:spcPts val="0"/>
              </a:spcBef>
              <a:buClr>
                <a:schemeClr val="dk1"/>
              </a:buClr>
              <a:buSzPts val="1100"/>
              <a:buFont typeface="Arial"/>
              <a:buNone/>
            </a:pPr>
            <a:endParaRPr sz="700">
              <a:solidFill>
                <a:schemeClr val="dk1"/>
              </a:solidFill>
            </a:endParaRPr>
          </a:p>
          <a:p>
            <a:pPr lvl="0" rtl="0">
              <a:spcBef>
                <a:spcPts val="0"/>
              </a:spcBef>
              <a:buClr>
                <a:schemeClr val="dk1"/>
              </a:buClr>
              <a:buSzPts val="1100"/>
              <a:buFont typeface="Arial"/>
              <a:buNone/>
            </a:pPr>
            <a:r>
              <a:rPr lang="en-US" sz="700">
                <a:solidFill>
                  <a:schemeClr val="dk1"/>
                </a:solidFill>
              </a:rPr>
              <a:t>Brusewitz, Garrett. “Tesla: The Gigafactory Is The Key.”</a:t>
            </a:r>
            <a:r>
              <a:rPr lang="en-US" sz="700" i="1">
                <a:solidFill>
                  <a:schemeClr val="dk1"/>
                </a:solidFill>
              </a:rPr>
              <a:t>Seeking Alpha</a:t>
            </a:r>
            <a:r>
              <a:rPr lang="en-US" sz="700">
                <a:solidFill>
                  <a:schemeClr val="dk1"/>
                </a:solidFill>
              </a:rPr>
              <a:t>, 20 Jan. 2017, </a:t>
            </a:r>
            <a:r>
              <a:rPr lang="en-US" sz="700" u="sng">
                <a:solidFill>
                  <a:srgbClr val="1155CC"/>
                </a:solidFill>
                <a:hlinkClick r:id="rId4"/>
              </a:rPr>
              <a:t>http://seekingalpha.com/article/4038307-tesla-gigafactory-key</a:t>
            </a:r>
          </a:p>
          <a:p>
            <a:pPr lvl="0" rtl="0">
              <a:spcBef>
                <a:spcPts val="0"/>
              </a:spcBef>
              <a:buClr>
                <a:schemeClr val="dk1"/>
              </a:buClr>
              <a:buSzPts val="1100"/>
              <a:buFont typeface="Arial"/>
              <a:buNone/>
            </a:pPr>
            <a:endParaRPr sz="700">
              <a:solidFill>
                <a:schemeClr val="dk1"/>
              </a:solidFill>
            </a:endParaRPr>
          </a:p>
          <a:p>
            <a:pPr lvl="0" rtl="0">
              <a:spcBef>
                <a:spcPts val="0"/>
              </a:spcBef>
              <a:buClr>
                <a:schemeClr val="dk1"/>
              </a:buClr>
              <a:buSzPts val="1100"/>
              <a:buFont typeface="Arial"/>
              <a:buNone/>
            </a:pPr>
            <a:r>
              <a:rPr lang="en-US" sz="700">
                <a:solidFill>
                  <a:schemeClr val="dk1"/>
                </a:solidFill>
              </a:rPr>
              <a:t>Comendador, Alberto Zaragoza. “Tesla's SG&amp;A Costs: Out Of Control.” </a:t>
            </a:r>
            <a:r>
              <a:rPr lang="en-US" sz="700" i="1">
                <a:solidFill>
                  <a:schemeClr val="dk1"/>
                </a:solidFill>
              </a:rPr>
              <a:t>Seeking Alpha</a:t>
            </a:r>
            <a:r>
              <a:rPr lang="en-US" sz="700">
                <a:solidFill>
                  <a:schemeClr val="dk1"/>
                </a:solidFill>
              </a:rPr>
              <a:t>, 13 Nov. 2017, </a:t>
            </a:r>
            <a:r>
              <a:rPr lang="en-US" sz="700" u="sng">
                <a:solidFill>
                  <a:srgbClr val="1155CC"/>
                </a:solidFill>
                <a:hlinkClick r:id="rId5"/>
              </a:rPr>
              <a:t>http://seekingalpha.com/article/4124421-teslas-sg-costs-control</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Davis, Scott. “Tesla, Tesla, Tesla: Building A Power Brand From Scratch.” Forbes, Forbes Magazine, 24 Feb. 2014, </a:t>
            </a:r>
            <a:r>
              <a:rPr lang="en-US" sz="700" u="sng">
                <a:solidFill>
                  <a:srgbClr val="1155CC"/>
                </a:solidFill>
                <a:latin typeface="Verdana"/>
                <a:ea typeface="Verdana"/>
                <a:cs typeface="Verdana"/>
                <a:sym typeface="Verdana"/>
                <a:hlinkClick r:id="rId6"/>
              </a:rPr>
              <a:t>www.forbes.com/sites/scottdavis/2014/02/24/tesla-tesla-tesla-building-a-power-brand-from-scratch/#90237527e315</a:t>
            </a:r>
            <a:r>
              <a:rPr lang="en-US" sz="700">
                <a:solidFill>
                  <a:schemeClr val="dk1"/>
                </a:solidFill>
                <a:latin typeface="Verdana"/>
                <a:ea typeface="Verdana"/>
                <a:cs typeface="Verdana"/>
                <a:sym typeface="Verdana"/>
              </a:rPr>
              <a:t>.</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DeBord, Matthew. “Elon Musk is setting himself up for an epic failure” businessinsider.com, 7 May. 2016, </a:t>
            </a:r>
            <a:r>
              <a:rPr lang="en-US" sz="700" u="sng">
                <a:solidFill>
                  <a:srgbClr val="1155CC"/>
                </a:solidFill>
                <a:latin typeface="Verdana"/>
                <a:ea typeface="Verdana"/>
                <a:cs typeface="Verdana"/>
                <a:sym typeface="Verdana"/>
                <a:hlinkClick r:id="rId7"/>
              </a:rPr>
              <a:t>http://www.businessinsider.com/musk-epic-failure-2016-5</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DeBord, Matthew. “Elon Musk just made a totally mind-blowing change to Tesla's strategy” businessinsider.com, 7 May. 2016, </a:t>
            </a:r>
            <a:r>
              <a:rPr lang="en-US" sz="700" u="sng">
                <a:solidFill>
                  <a:srgbClr val="1155CC"/>
                </a:solidFill>
                <a:latin typeface="Verdana"/>
                <a:ea typeface="Verdana"/>
                <a:cs typeface="Verdana"/>
                <a:sym typeface="Verdana"/>
                <a:hlinkClick r:id="rId8"/>
              </a:rPr>
              <a:t>http://www.businessinsider.com/tesla-mind-blowing-change-strategy-2016-5</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Eady, Trent. “Tesla Leapfrogs Self-Driving Competitors With Radar That's Better Than Lidar” seekingalpha.com, 9 May. 2017, </a:t>
            </a:r>
            <a:r>
              <a:rPr lang="en-US" sz="700" u="sng">
                <a:solidFill>
                  <a:srgbClr val="1155CC"/>
                </a:solidFill>
                <a:latin typeface="Verdana"/>
                <a:ea typeface="Verdana"/>
                <a:cs typeface="Verdana"/>
                <a:sym typeface="Verdana"/>
                <a:hlinkClick r:id="rId9"/>
              </a:rPr>
              <a:t>https://seekingalpha.com/article/4071192-tesla-leapfrogs-self-driving-competitors-radar-better-lidar</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None/>
            </a:pPr>
            <a:r>
              <a:rPr lang="en-US" sz="700">
                <a:solidFill>
                  <a:schemeClr val="dk1"/>
                </a:solidFill>
                <a:latin typeface="Verdana"/>
                <a:ea typeface="Verdana"/>
                <a:cs typeface="Verdana"/>
                <a:sym typeface="Verdana"/>
              </a:rPr>
              <a:t>Halla, Brian. ”Piecing Together the Tesla Strategy Puzzle” HBR.org, 16 Sept. 2015, </a:t>
            </a:r>
            <a:r>
              <a:rPr lang="en-US" sz="700" u="sng">
                <a:solidFill>
                  <a:srgbClr val="1155CC"/>
                </a:solidFill>
                <a:latin typeface="Verdana"/>
                <a:ea typeface="Verdana"/>
                <a:cs typeface="Verdana"/>
                <a:sym typeface="Verdana"/>
                <a:hlinkClick r:id="rId10"/>
              </a:rPr>
              <a:t>https://hbr.org/2015/09/piecing-together-the-tesla-strategy-puzzle</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Hu, Charlotte, et al. “</a:t>
            </a:r>
            <a:r>
              <a:rPr lang="en-US" sz="700" i="1">
                <a:solidFill>
                  <a:schemeClr val="dk1"/>
                </a:solidFill>
                <a:latin typeface="Verdana"/>
                <a:ea typeface="Verdana"/>
                <a:cs typeface="Verdana"/>
                <a:sym typeface="Verdana"/>
              </a:rPr>
              <a:t>Tesla Autopilot and Artificial Intelligence: The Unfair Advantage.</a:t>
            </a:r>
            <a:r>
              <a:rPr lang="en-US" sz="700">
                <a:solidFill>
                  <a:schemeClr val="dk1"/>
                </a:solidFill>
                <a:latin typeface="Verdana"/>
                <a:ea typeface="Verdana"/>
                <a:cs typeface="Verdana"/>
                <a:sym typeface="Verdana"/>
              </a:rPr>
              <a:t>“ TESLARATI.com, 6 July 2017 </a:t>
            </a:r>
            <a:r>
              <a:rPr lang="en-US" sz="700" u="sng">
                <a:solidFill>
                  <a:srgbClr val="1155CC"/>
                </a:solidFill>
                <a:latin typeface="Verdana"/>
                <a:ea typeface="Verdana"/>
                <a:cs typeface="Verdana"/>
                <a:sym typeface="Verdana"/>
                <a:hlinkClick r:id="rId11"/>
              </a:rPr>
              <a:t>www.teslarati.com/tesla-autopilot-ai-artificial-intelligence-unfair-advantage/</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Ingraham, Christopher. “The astonishing human potential wasted on commutes” washintonpost.com, 26 Feb. 2016, </a:t>
            </a:r>
            <a:r>
              <a:rPr lang="en-US" sz="700" u="sng">
                <a:solidFill>
                  <a:srgbClr val="1155CC"/>
                </a:solidFill>
                <a:latin typeface="Verdana"/>
                <a:ea typeface="Verdana"/>
                <a:cs typeface="Verdana"/>
                <a:sym typeface="Verdana"/>
                <a:hlinkClick r:id="rId12"/>
              </a:rPr>
              <a:t>https://www.washingtonpost.com/news/wonk/wp/2016/02/25/how-much-of-your-life-youre-wasting-on-your-commute/?utm_term=.187329819f93</a:t>
            </a:r>
          </a:p>
          <a:p>
            <a:pPr lvl="0" rtl="0">
              <a:spcBef>
                <a:spcPts val="0"/>
              </a:spcBef>
              <a:buClr>
                <a:schemeClr val="dk1"/>
              </a:buClr>
              <a:buSzPts val="1100"/>
              <a:buFont typeface="Arial"/>
              <a:buNone/>
            </a:pPr>
            <a:endParaRPr sz="700">
              <a:solidFill>
                <a:schemeClr val="dk1"/>
              </a:solidFill>
            </a:endParaRPr>
          </a:p>
          <a:p>
            <a:pPr lvl="0" rtl="0">
              <a:spcBef>
                <a:spcPts val="0"/>
              </a:spcBef>
              <a:buClr>
                <a:schemeClr val="dk1"/>
              </a:buClr>
              <a:buSzPts val="1100"/>
              <a:buFont typeface="Arial"/>
              <a:buNone/>
            </a:pPr>
            <a:r>
              <a:rPr lang="en-US" sz="700">
                <a:solidFill>
                  <a:schemeClr val="dk1"/>
                </a:solidFill>
              </a:rPr>
              <a:t>Lambert, Fred. “Tesla Is Now Claiming 35% Battery Cost Reduction at ‘Gigafactory 1’ – Hinting at Breakthrough Cost below $125/KWh.” </a:t>
            </a:r>
            <a:r>
              <a:rPr lang="en-US" sz="700" i="1">
                <a:solidFill>
                  <a:schemeClr val="dk1"/>
                </a:solidFill>
              </a:rPr>
              <a:t>Electrek</a:t>
            </a:r>
            <a:r>
              <a:rPr lang="en-US" sz="700">
                <a:solidFill>
                  <a:schemeClr val="dk1"/>
                </a:solidFill>
              </a:rPr>
              <a:t>, 18 Feb. 2017, </a:t>
            </a:r>
            <a:r>
              <a:rPr lang="en-US" sz="700" u="sng">
                <a:solidFill>
                  <a:srgbClr val="1155CC"/>
                </a:solidFill>
                <a:hlinkClick r:id="rId13"/>
              </a:rPr>
              <a:t>https://electrek.co/2017/02/18/tesla-battery-cost-gigafactory-model-3/.</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Musk, Elon. “All Our Patent Are Belong To You” tesla.com, 12 Jun. 2014, </a:t>
            </a:r>
            <a:r>
              <a:rPr lang="en-US" sz="700" u="sng">
                <a:solidFill>
                  <a:srgbClr val="1155CC"/>
                </a:solidFill>
                <a:latin typeface="Verdana"/>
                <a:ea typeface="Verdana"/>
                <a:cs typeface="Verdana"/>
                <a:sym typeface="Verdana"/>
                <a:hlinkClick r:id="rId14"/>
              </a:rPr>
              <a:t>https://www.tesla.com/blog/all-our-patent-are-belong-you</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rPr>
              <a:t>Pressman, Matt. “Culture of Innovation: Tesla Has Triple the R&amp;D of Traditional Automakers [Infographic].” </a:t>
            </a:r>
            <a:r>
              <a:rPr lang="en-US" sz="700" i="1">
                <a:solidFill>
                  <a:schemeClr val="dk1"/>
                </a:solidFill>
              </a:rPr>
              <a:t>Evanex</a:t>
            </a:r>
            <a:r>
              <a:rPr lang="en-US" sz="700">
                <a:solidFill>
                  <a:schemeClr val="dk1"/>
                </a:solidFill>
              </a:rPr>
              <a:t>, 4 Nov. 2016, </a:t>
            </a:r>
            <a:r>
              <a:rPr lang="en-US" sz="700" u="sng">
                <a:solidFill>
                  <a:srgbClr val="1155CC"/>
                </a:solidFill>
                <a:hlinkClick r:id="rId15"/>
              </a:rPr>
              <a:t>https://evannex.com/blogs/news/innovation-culture-tesla-r-d-spending-versus-other-automakers.</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Ryan, Kevin J. “</a:t>
            </a:r>
            <a:r>
              <a:rPr lang="en-US" sz="700" i="1">
                <a:solidFill>
                  <a:schemeClr val="dk1"/>
                </a:solidFill>
                <a:latin typeface="Verdana"/>
                <a:ea typeface="Verdana"/>
                <a:cs typeface="Verdana"/>
                <a:sym typeface="Verdana"/>
              </a:rPr>
              <a:t>Tesla Explains How A.I. Is Making Its Self-Driving Cars Smarter.</a:t>
            </a:r>
            <a:r>
              <a:rPr lang="en-US" sz="700">
                <a:solidFill>
                  <a:schemeClr val="dk1"/>
                </a:solidFill>
                <a:latin typeface="Verdana"/>
                <a:ea typeface="Verdana"/>
                <a:cs typeface="Verdana"/>
                <a:sym typeface="Verdana"/>
              </a:rPr>
              <a:t>” Inc.com, Inc., 13 Sept. 2016, </a:t>
            </a:r>
            <a:r>
              <a:rPr lang="en-US" sz="700" u="sng">
                <a:solidFill>
                  <a:srgbClr val="1155CC"/>
                </a:solidFill>
                <a:latin typeface="Verdana"/>
                <a:ea typeface="Verdana"/>
                <a:cs typeface="Verdana"/>
                <a:sym typeface="Verdana"/>
                <a:hlinkClick r:id="rId16"/>
              </a:rPr>
              <a:t>www.inc.com/kevin-j-ryan/how-tesla-is-using-ai-to-make-self-driving-cars-smarter.html</a:t>
            </a:r>
            <a:r>
              <a:rPr lang="en-US" sz="700">
                <a:solidFill>
                  <a:schemeClr val="dk1"/>
                </a:solidFill>
                <a:latin typeface="Verdana"/>
                <a:ea typeface="Verdana"/>
                <a:cs typeface="Verdana"/>
                <a:sym typeface="Verdana"/>
              </a:rPr>
              <a:t>.</a:t>
            </a:r>
          </a:p>
          <a:p>
            <a:pPr lvl="0" rtl="0">
              <a:spcBef>
                <a:spcPts val="0"/>
              </a:spcBef>
              <a:buClr>
                <a:schemeClr val="dk1"/>
              </a:buClr>
              <a:buSzPts val="1100"/>
              <a:buFont typeface="Arial"/>
              <a:buNone/>
            </a:pPr>
            <a:endParaRPr sz="700">
              <a:solidFill>
                <a:schemeClr val="dk1"/>
              </a:solidFill>
            </a:endParaRPr>
          </a:p>
          <a:p>
            <a:pPr lvl="0" rtl="0">
              <a:spcBef>
                <a:spcPts val="0"/>
              </a:spcBef>
              <a:buClr>
                <a:schemeClr val="dk1"/>
              </a:buClr>
              <a:buSzPts val="1100"/>
              <a:buFont typeface="Arial"/>
              <a:buNone/>
            </a:pPr>
            <a:r>
              <a:rPr lang="en-US" sz="700">
                <a:solidFill>
                  <a:schemeClr val="dk1"/>
                </a:solidFill>
              </a:rPr>
              <a:t>Thompson, Andrew. “Tesla Motors, Inc.'s Operations Management: 10 Decisions, Productivity.” </a:t>
            </a:r>
            <a:r>
              <a:rPr lang="en-US" sz="700" i="1">
                <a:solidFill>
                  <a:schemeClr val="dk1"/>
                </a:solidFill>
              </a:rPr>
              <a:t>Panmore Institute</a:t>
            </a:r>
            <a:r>
              <a:rPr lang="en-US" sz="700">
                <a:solidFill>
                  <a:schemeClr val="dk1"/>
                </a:solidFill>
              </a:rPr>
              <a:t>, 21 Feb. 2017, </a:t>
            </a:r>
            <a:r>
              <a:rPr lang="en-US" sz="700" u="sng">
                <a:solidFill>
                  <a:srgbClr val="1155CC"/>
                </a:solidFill>
                <a:hlinkClick r:id="rId17"/>
              </a:rPr>
              <a:t>https://panmore.com/tesla-motors-inc-operations-management-10-decisions-areas-productivity</a:t>
            </a:r>
          </a:p>
          <a:p>
            <a:pPr lvl="0" rtl="0">
              <a:spcBef>
                <a:spcPts val="0"/>
              </a:spcBef>
              <a:buClr>
                <a:schemeClr val="dk1"/>
              </a:buClr>
              <a:buSzPts val="1100"/>
              <a:buFont typeface="Arial"/>
              <a:buNone/>
            </a:pPr>
            <a:endParaRPr sz="700">
              <a:solidFill>
                <a:schemeClr val="dk1"/>
              </a:solidFill>
            </a:endParaRPr>
          </a:p>
          <a:p>
            <a:pPr lvl="0" rtl="0">
              <a:spcBef>
                <a:spcPts val="0"/>
              </a:spcBef>
              <a:buClr>
                <a:schemeClr val="dk1"/>
              </a:buClr>
              <a:buSzPts val="1100"/>
              <a:buFont typeface="Arial"/>
              <a:buNone/>
            </a:pPr>
            <a:r>
              <a:rPr lang="en-US" sz="700">
                <a:solidFill>
                  <a:schemeClr val="dk1"/>
                </a:solidFill>
              </a:rPr>
              <a:t>Wolters, Vincent. “Tesla: A Closer Look At Margins And Profitability.”</a:t>
            </a:r>
            <a:r>
              <a:rPr lang="en-US" sz="700" i="1">
                <a:solidFill>
                  <a:schemeClr val="dk1"/>
                </a:solidFill>
              </a:rPr>
              <a:t>Seeking Alpha</a:t>
            </a:r>
            <a:r>
              <a:rPr lang="en-US" sz="700">
                <a:solidFill>
                  <a:schemeClr val="dk1"/>
                </a:solidFill>
              </a:rPr>
              <a:t>, 23 May 2017, </a:t>
            </a:r>
            <a:r>
              <a:rPr lang="en-US" sz="700" u="sng">
                <a:solidFill>
                  <a:srgbClr val="1155CC"/>
                </a:solidFill>
                <a:hlinkClick r:id="rId18"/>
              </a:rPr>
              <a:t>http://seekingalpha.com/article/4075701-tesla-closer-look-margins-profitability</a:t>
            </a:r>
          </a:p>
          <a:p>
            <a:pPr lvl="0" rtl="0">
              <a:spcBef>
                <a:spcPts val="0"/>
              </a:spcBef>
              <a:buClr>
                <a:schemeClr val="dk1"/>
              </a:buClr>
              <a:buSzPts val="1100"/>
              <a:buFont typeface="Arial"/>
              <a:buNone/>
            </a:pPr>
            <a:endParaRPr sz="700">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a:solidFill>
                  <a:schemeClr val="dk1"/>
                </a:solidFill>
                <a:latin typeface="Verdana"/>
                <a:ea typeface="Verdana"/>
                <a:cs typeface="Verdana"/>
                <a:sym typeface="Verdana"/>
              </a:rPr>
              <a:t>“Autopilot.” </a:t>
            </a:r>
            <a:r>
              <a:rPr lang="en-US" sz="700" i="1">
                <a:solidFill>
                  <a:schemeClr val="dk1"/>
                </a:solidFill>
                <a:latin typeface="Verdana"/>
                <a:ea typeface="Verdana"/>
                <a:cs typeface="Verdana"/>
                <a:sym typeface="Verdana"/>
              </a:rPr>
              <a:t>Tesla, Inc</a:t>
            </a:r>
            <a:r>
              <a:rPr lang="en-US" sz="700">
                <a:solidFill>
                  <a:schemeClr val="dk1"/>
                </a:solidFill>
                <a:latin typeface="Verdana"/>
                <a:ea typeface="Verdana"/>
                <a:cs typeface="Verdana"/>
                <a:sym typeface="Verdana"/>
              </a:rPr>
              <a:t>, </a:t>
            </a:r>
            <a:r>
              <a:rPr lang="en-US" sz="700" u="sng">
                <a:solidFill>
                  <a:srgbClr val="1155CC"/>
                </a:solidFill>
                <a:latin typeface="Verdana"/>
                <a:ea typeface="Verdana"/>
                <a:cs typeface="Verdana"/>
                <a:sym typeface="Verdana"/>
                <a:hlinkClick r:id="rId19"/>
              </a:rPr>
              <a:t>www.tesla.com/autopilot</a:t>
            </a:r>
            <a:r>
              <a:rPr lang="en-US" sz="700">
                <a:solidFill>
                  <a:schemeClr val="dk1"/>
                </a:solidFill>
                <a:latin typeface="Verdana"/>
                <a:ea typeface="Verdana"/>
                <a:cs typeface="Verdana"/>
                <a:sym typeface="Verdana"/>
              </a:rPr>
              <a:t>.</a:t>
            </a:r>
          </a:p>
          <a:p>
            <a:pPr lvl="0" rtl="0">
              <a:spcBef>
                <a:spcPts val="0"/>
              </a:spcBef>
              <a:buClr>
                <a:schemeClr val="dk1"/>
              </a:buClr>
              <a:buSzPts val="1100"/>
              <a:buFont typeface="Arial"/>
              <a:buNone/>
            </a:pPr>
            <a:endParaRPr sz="700" i="1">
              <a:solidFill>
                <a:schemeClr val="dk1"/>
              </a:solidFill>
              <a:latin typeface="Verdana"/>
              <a:ea typeface="Verdana"/>
              <a:cs typeface="Verdana"/>
              <a:sym typeface="Verdana"/>
            </a:endParaRPr>
          </a:p>
          <a:p>
            <a:pPr lvl="0" rtl="0">
              <a:spcBef>
                <a:spcPts val="0"/>
              </a:spcBef>
              <a:buClr>
                <a:schemeClr val="dk1"/>
              </a:buClr>
              <a:buSzPts val="1100"/>
              <a:buFont typeface="Arial"/>
              <a:buNone/>
            </a:pPr>
            <a:r>
              <a:rPr lang="en-US" sz="700" i="1">
                <a:solidFill>
                  <a:schemeClr val="dk1"/>
                </a:solidFill>
                <a:latin typeface="Verdana"/>
                <a:ea typeface="Verdana"/>
                <a:cs typeface="Verdana"/>
                <a:sym typeface="Verdana"/>
              </a:rPr>
              <a:t>“The World's Most Innovative Companies</a:t>
            </a:r>
            <a:r>
              <a:rPr lang="en-US" sz="700">
                <a:solidFill>
                  <a:schemeClr val="dk1"/>
                </a:solidFill>
                <a:latin typeface="Verdana"/>
                <a:ea typeface="Verdana"/>
                <a:cs typeface="Verdana"/>
                <a:sym typeface="Verdana"/>
              </a:rPr>
              <a:t>” Forbes, Forbes Magazine, </a:t>
            </a:r>
            <a:r>
              <a:rPr lang="en-US" sz="700" u="sng">
                <a:solidFill>
                  <a:srgbClr val="1155CC"/>
                </a:solidFill>
                <a:latin typeface="Verdana"/>
                <a:ea typeface="Verdana"/>
                <a:cs typeface="Verdana"/>
                <a:sym typeface="Verdana"/>
                <a:hlinkClick r:id="rId20"/>
              </a:rPr>
              <a:t>www.forbes.com/innovative-companies/#367d8f1a1d65</a:t>
            </a:r>
          </a:p>
          <a:p>
            <a:pPr lvl="0">
              <a:spcBef>
                <a:spcPts val="0"/>
              </a:spcBef>
              <a:buNone/>
            </a:pPr>
            <a:endParaRPr sz="700"/>
          </a:p>
          <a:p>
            <a:pPr lvl="0">
              <a:spcBef>
                <a:spcPts val="0"/>
              </a:spcBef>
              <a:buClr>
                <a:schemeClr val="dk1"/>
              </a:buClr>
              <a:buSzPts val="1100"/>
              <a:buFont typeface="Arial"/>
              <a:buNone/>
            </a:pPr>
            <a:r>
              <a:rPr lang="en-US" sz="700">
                <a:solidFill>
                  <a:schemeClr val="dk1"/>
                </a:solidFill>
              </a:rPr>
              <a:t>Mercedes Drive Pilot Technology </a:t>
            </a:r>
            <a:r>
              <a:rPr lang="en-US" sz="700" u="sng">
                <a:solidFill>
                  <a:schemeClr val="hlink"/>
                </a:solidFill>
                <a:hlinkClick r:id="rId21"/>
              </a:rPr>
              <a:t>https://www.theverge.com/ces/2017/1/6/14177872/mercedes-benz-drive-pilot-self-driving-tesla-autopilot-ces-2017</a:t>
            </a:r>
          </a:p>
          <a:p>
            <a:pPr lvl="0">
              <a:spcBef>
                <a:spcPts val="0"/>
              </a:spcBef>
              <a:buClr>
                <a:schemeClr val="dk1"/>
              </a:buClr>
              <a:buSzPts val="1100"/>
              <a:buFont typeface="Arial"/>
              <a:buNone/>
            </a:pPr>
            <a:endParaRPr sz="700">
              <a:solidFill>
                <a:schemeClr val="dk1"/>
              </a:solidFill>
            </a:endParaRPr>
          </a:p>
          <a:p>
            <a:pPr lvl="0">
              <a:spcBef>
                <a:spcPts val="0"/>
              </a:spcBef>
              <a:buClr>
                <a:schemeClr val="dk1"/>
              </a:buClr>
              <a:buSzPts val="1100"/>
              <a:buFont typeface="Arial"/>
              <a:buNone/>
            </a:pPr>
            <a:r>
              <a:rPr lang="en-US" sz="700">
                <a:solidFill>
                  <a:schemeClr val="dk1"/>
                </a:solidFill>
              </a:rPr>
              <a:t>Forbes Top Selling Cars In World </a:t>
            </a:r>
            <a:r>
              <a:rPr lang="en-US" sz="700" u="sng">
                <a:solidFill>
                  <a:schemeClr val="hlink"/>
                </a:solidFill>
                <a:hlinkClick r:id="rId22"/>
              </a:rPr>
              <a:t>https://www.forbes.com/pictures/mkk45ekfi/1-toyotacorolla-201112/#51b826b834e1</a:t>
            </a:r>
          </a:p>
          <a:p>
            <a:pPr lvl="0">
              <a:spcBef>
                <a:spcPts val="0"/>
              </a:spcBef>
              <a:buClr>
                <a:schemeClr val="dk1"/>
              </a:buClr>
              <a:buSzPts val="1100"/>
              <a:buFont typeface="Arial"/>
              <a:buNone/>
            </a:pPr>
            <a:endParaRPr sz="700">
              <a:solidFill>
                <a:schemeClr val="dk1"/>
              </a:solidFill>
            </a:endParaRPr>
          </a:p>
          <a:p>
            <a:pPr lvl="0">
              <a:spcBef>
                <a:spcPts val="0"/>
              </a:spcBef>
              <a:buClr>
                <a:schemeClr val="dk1"/>
              </a:buClr>
              <a:buSzPts val="1100"/>
              <a:buFont typeface="Arial"/>
              <a:buNone/>
            </a:pPr>
            <a:r>
              <a:rPr lang="en-US" sz="700">
                <a:solidFill>
                  <a:schemeClr val="dk1"/>
                </a:solidFill>
              </a:rPr>
              <a:t>Biggest Cost of Model 3 </a:t>
            </a:r>
            <a:r>
              <a:rPr lang="en-US" sz="700" u="sng">
                <a:solidFill>
                  <a:schemeClr val="hlink"/>
                </a:solidFill>
                <a:hlinkClick r:id="rId23"/>
              </a:rPr>
              <a:t>https://www.investopedia.com/articles/personal-finance/032415/why-are-tesla-cars-so-expensive.asp</a:t>
            </a:r>
          </a:p>
          <a:p>
            <a:pPr lvl="0">
              <a:spcBef>
                <a:spcPts val="0"/>
              </a:spcBef>
              <a:buClr>
                <a:schemeClr val="dk1"/>
              </a:buClr>
              <a:buSzPts val="1100"/>
              <a:buFont typeface="Arial"/>
              <a:buNone/>
            </a:pPr>
            <a:endParaRPr sz="700">
              <a:solidFill>
                <a:schemeClr val="dk1"/>
              </a:solidFill>
            </a:endParaRPr>
          </a:p>
          <a:p>
            <a:pPr lvl="0">
              <a:spcBef>
                <a:spcPts val="0"/>
              </a:spcBef>
              <a:buClr>
                <a:schemeClr val="dk1"/>
              </a:buClr>
              <a:buSzPts val="1100"/>
              <a:buFont typeface="Arial"/>
              <a:buNone/>
            </a:pPr>
            <a:r>
              <a:rPr lang="en-US" sz="700">
                <a:solidFill>
                  <a:schemeClr val="dk1"/>
                </a:solidFill>
              </a:rPr>
              <a:t>Production of Model 3 </a:t>
            </a:r>
            <a:r>
              <a:rPr lang="en-US" sz="700" u="sng">
                <a:solidFill>
                  <a:schemeClr val="hlink"/>
                </a:solidFill>
                <a:hlinkClick r:id="rId24"/>
              </a:rPr>
              <a:t>https://electrek.co/2017/11/09/tesla-model-3-production-numbers/</a:t>
            </a:r>
          </a:p>
          <a:p>
            <a:pPr lvl="0">
              <a:spcBef>
                <a:spcPts val="0"/>
              </a:spcBef>
              <a:buClr>
                <a:schemeClr val="dk1"/>
              </a:buClr>
              <a:buSzPts val="1100"/>
              <a:buFont typeface="Arial"/>
              <a:buNone/>
            </a:pPr>
            <a:endParaRPr sz="700">
              <a:solidFill>
                <a:schemeClr val="dk1"/>
              </a:solidFill>
            </a:endParaRPr>
          </a:p>
          <a:p>
            <a:pPr lvl="0" rtl="0">
              <a:spcBef>
                <a:spcPts val="0"/>
              </a:spcBef>
              <a:buClr>
                <a:schemeClr val="dk1"/>
              </a:buClr>
              <a:buSzPts val="1100"/>
              <a:buFont typeface="Arial"/>
              <a:buNone/>
            </a:pPr>
            <a:r>
              <a:rPr lang="en-US" sz="700">
                <a:solidFill>
                  <a:schemeClr val="dk1"/>
                </a:solidFill>
              </a:rPr>
              <a:t>Why Model 3 is so Cheap </a:t>
            </a:r>
            <a:r>
              <a:rPr lang="en-US" sz="700" u="sng">
                <a:solidFill>
                  <a:schemeClr val="hlink"/>
                </a:solidFill>
                <a:hlinkClick r:id="rId25"/>
              </a:rPr>
              <a:t>https://www.inverse.com/article/30244-why-is-the-tesla-model-3-so-cheap</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2286000" marR="0" lvl="0" indent="0" algn="l" rtl="0">
              <a:spcBef>
                <a:spcPts val="0"/>
              </a:spcBef>
              <a:buNone/>
            </a:pPr>
            <a:r>
              <a:rPr lang="en-US" sz="4000" b="1">
                <a:solidFill>
                  <a:schemeClr val="dk1"/>
                </a:solidFill>
                <a:latin typeface="Helvetica Neue"/>
                <a:ea typeface="Helvetica Neue"/>
                <a:cs typeface="Helvetica Neue"/>
                <a:sym typeface="Helvetica Neue"/>
              </a:rPr>
              <a:t>Methodology</a:t>
            </a:r>
          </a:p>
        </p:txBody>
      </p:sp>
      <p:sp>
        <p:nvSpPr>
          <p:cNvPr id="135" name="Shape 135"/>
          <p:cNvSpPr txBox="1"/>
          <p:nvPr/>
        </p:nvSpPr>
        <p:spPr>
          <a:xfrm>
            <a:off x="749900" y="1322525"/>
            <a:ext cx="10184700" cy="4076700"/>
          </a:xfrm>
          <a:prstGeom prst="rect">
            <a:avLst/>
          </a:prstGeom>
          <a:noFill/>
          <a:ln>
            <a:noFill/>
          </a:ln>
        </p:spPr>
        <p:txBody>
          <a:bodyPr wrap="square" lIns="91425" tIns="91425" rIns="91425" bIns="91425" anchor="t" anchorCtr="0">
            <a:noAutofit/>
          </a:bodyPr>
          <a:lstStyle/>
          <a:p>
            <a:pPr marL="457200" marR="0" lvl="0" indent="-431800" algn="l" rtl="0">
              <a:lnSpc>
                <a:spcPct val="150000"/>
              </a:lnSpc>
              <a:spcBef>
                <a:spcPts val="0"/>
              </a:spcBef>
              <a:spcAft>
                <a:spcPts val="0"/>
              </a:spcAft>
              <a:buClr>
                <a:srgbClr val="000000"/>
              </a:buClr>
              <a:buSzPts val="3200"/>
              <a:buFont typeface="Arial"/>
              <a:buChar char="➢"/>
            </a:pPr>
            <a:r>
              <a:rPr lang="en-US" sz="3200"/>
              <a:t>Course concepts and Strategic Questions</a:t>
            </a:r>
          </a:p>
          <a:p>
            <a:pPr marL="914400" marR="0" lvl="1" indent="-431800" algn="l" rtl="0">
              <a:lnSpc>
                <a:spcPct val="150000"/>
              </a:lnSpc>
              <a:spcBef>
                <a:spcPts val="0"/>
              </a:spcBef>
              <a:spcAft>
                <a:spcPts val="0"/>
              </a:spcAft>
              <a:buSzPts val="3200"/>
              <a:buChar char="○"/>
            </a:pPr>
            <a:r>
              <a:rPr lang="en-US" sz="3200"/>
              <a:t>What are Tesla’s winning aspirations?</a:t>
            </a:r>
          </a:p>
          <a:p>
            <a:pPr marL="914400" marR="0" lvl="1" indent="-431800" algn="l" rtl="0">
              <a:lnSpc>
                <a:spcPct val="150000"/>
              </a:lnSpc>
              <a:spcBef>
                <a:spcPts val="0"/>
              </a:spcBef>
              <a:spcAft>
                <a:spcPts val="0"/>
              </a:spcAft>
              <a:buSzPts val="3200"/>
              <a:buChar char="○"/>
            </a:pPr>
            <a:r>
              <a:rPr lang="en-US" sz="3200"/>
              <a:t>Future Profitability?</a:t>
            </a:r>
          </a:p>
          <a:p>
            <a:pPr marL="914400" marR="0" lvl="1" indent="-431800" algn="l" rtl="0">
              <a:lnSpc>
                <a:spcPct val="150000"/>
              </a:lnSpc>
              <a:spcBef>
                <a:spcPts val="0"/>
              </a:spcBef>
              <a:spcAft>
                <a:spcPts val="0"/>
              </a:spcAft>
              <a:buSzPts val="3200"/>
              <a:buChar char="○"/>
            </a:pPr>
            <a:r>
              <a:rPr lang="en-US" sz="3200"/>
              <a:t>How does AI play into this?</a:t>
            </a:r>
          </a:p>
          <a:p>
            <a:pPr marL="457200" lvl="0" indent="-431800" rtl="0">
              <a:lnSpc>
                <a:spcPct val="150000"/>
              </a:lnSpc>
              <a:spcBef>
                <a:spcPts val="0"/>
              </a:spcBef>
              <a:buClr>
                <a:schemeClr val="dk1"/>
              </a:buClr>
              <a:buSzPts val="3200"/>
              <a:buChar char="➢"/>
            </a:pPr>
            <a:r>
              <a:rPr lang="en-US" sz="3200">
                <a:solidFill>
                  <a:schemeClr val="dk1"/>
                </a:solidFill>
              </a:rPr>
              <a:t>Tesla’s annual report </a:t>
            </a:r>
          </a:p>
          <a:p>
            <a:pPr marL="457200" lvl="0" indent="-431800" rtl="0">
              <a:lnSpc>
                <a:spcPct val="150000"/>
              </a:lnSpc>
              <a:spcBef>
                <a:spcPts val="0"/>
              </a:spcBef>
              <a:buClr>
                <a:schemeClr val="dk1"/>
              </a:buClr>
              <a:buSzPts val="3200"/>
              <a:buChar char="➢"/>
            </a:pPr>
            <a:r>
              <a:rPr lang="en-US" sz="3200">
                <a:solidFill>
                  <a:schemeClr val="dk1"/>
                </a:solidFill>
              </a:rPr>
              <a:t>Examined credible sources </a:t>
            </a:r>
          </a:p>
          <a:p>
            <a:pPr lvl="0" rtl="0">
              <a:spcBef>
                <a:spcPts val="0"/>
              </a:spcBef>
              <a:buNone/>
            </a:pPr>
            <a:endParaRPr sz="2400">
              <a:solidFill>
                <a:schemeClr val="dk1"/>
              </a:solidFill>
            </a:endParaRPr>
          </a:p>
        </p:txBody>
      </p:sp>
      <p:grpSp>
        <p:nvGrpSpPr>
          <p:cNvPr id="136" name="Shape 136"/>
          <p:cNvGrpSpPr/>
          <p:nvPr/>
        </p:nvGrpSpPr>
        <p:grpSpPr>
          <a:xfrm>
            <a:off x="5952" y="6331789"/>
            <a:ext cx="12180132" cy="474600"/>
            <a:chOff x="5953" y="0"/>
            <a:chExt cx="12180132" cy="474600"/>
          </a:xfrm>
        </p:grpSpPr>
        <p:sp>
          <p:nvSpPr>
            <p:cNvPr id="137" name="Shape 137"/>
            <p:cNvSpPr/>
            <p:nvPr/>
          </p:nvSpPr>
          <p:spPr>
            <a:xfrm>
              <a:off x="5953"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38" name="Shape 138"/>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Introduction</a:t>
              </a:r>
            </a:p>
          </p:txBody>
        </p:sp>
        <p:sp>
          <p:nvSpPr>
            <p:cNvPr id="139" name="Shape 139"/>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40" name="Shape 140"/>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141" name="Shape 141"/>
            <p:cNvSpPr/>
            <p:nvPr/>
          </p:nvSpPr>
          <p:spPr>
            <a:xfrm>
              <a:off x="399216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42" name="Shape 142"/>
            <p:cNvSpPr txBox="1"/>
            <p:nvPr/>
          </p:nvSpPr>
          <p:spPr>
            <a:xfrm>
              <a:off x="422939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Strategic Issue</a:t>
              </a:r>
            </a:p>
          </p:txBody>
        </p:sp>
        <p:sp>
          <p:nvSpPr>
            <p:cNvPr id="143" name="Shape 143"/>
            <p:cNvSpPr/>
            <p:nvPr/>
          </p:nvSpPr>
          <p:spPr>
            <a:xfrm>
              <a:off x="5985272"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44" name="Shape 144"/>
            <p:cNvSpPr txBox="1"/>
            <p:nvPr/>
          </p:nvSpPr>
          <p:spPr>
            <a:xfrm>
              <a:off x="6222498"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b="0" i="0">
                  <a:solidFill>
                    <a:schemeClr val="dk1"/>
                  </a:solidFill>
                  <a:latin typeface="Helvetica Neue"/>
                  <a:ea typeface="Helvetica Neue"/>
                  <a:cs typeface="Helvetica Neue"/>
                  <a:sym typeface="Helvetica Neue"/>
                </a:rPr>
                <a:t>Areas of Improvement</a:t>
              </a:r>
            </a:p>
          </p:txBody>
        </p:sp>
        <p:sp>
          <p:nvSpPr>
            <p:cNvPr id="145" name="Shape 145"/>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46" name="Shape 146"/>
            <p:cNvSpPr txBox="1"/>
            <p:nvPr/>
          </p:nvSpPr>
          <p:spPr>
            <a:xfrm>
              <a:off x="8215604" y="0"/>
              <a:ext cx="1740000" cy="474600"/>
            </a:xfrm>
            <a:prstGeom prst="rect">
              <a:avLst/>
            </a:prstGeom>
            <a:noFill/>
            <a:ln>
              <a:noFill/>
            </a:ln>
          </p:spPr>
          <p:txBody>
            <a:bodyPr wrap="square" lIns="64000" tIns="21325" rIns="21325" bIns="21325"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Solution</a:t>
              </a:r>
            </a:p>
          </p:txBody>
        </p:sp>
        <p:sp>
          <p:nvSpPr>
            <p:cNvPr id="147" name="Shape 147"/>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48" name="Shape 148"/>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p:nvPr/>
        </p:nvSpPr>
        <p:spPr>
          <a:xfrm>
            <a:off x="-1" y="4419758"/>
            <a:ext cx="12192000" cy="1574800"/>
          </a:xfrm>
          <a:prstGeom prst="rect">
            <a:avLst/>
          </a:prstGeom>
          <a:solidFill>
            <a:schemeClr val="lt1">
              <a:alpha val="49803"/>
            </a:schemeClr>
          </a:solidFill>
          <a:ln>
            <a:noFill/>
          </a:ln>
          <a:effectLst>
            <a:outerShdw blurRad="50800" dist="38100" dir="2700000" algn="tl" rotWithShape="0">
              <a:srgbClr val="000000">
                <a:alpha val="40000"/>
              </a:srgbClr>
            </a:outerShdw>
          </a:effectLst>
        </p:spPr>
        <p:txBody>
          <a:bodyPr wrap="square"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154" name="Shape 154"/>
          <p:cNvSpPr txBox="1"/>
          <p:nvPr/>
        </p:nvSpPr>
        <p:spPr>
          <a:xfrm>
            <a:off x="3951545" y="4600764"/>
            <a:ext cx="7798800" cy="1015800"/>
          </a:xfrm>
          <a:prstGeom prst="rect">
            <a:avLst/>
          </a:prstGeom>
          <a:noFill/>
          <a:ln>
            <a:noFill/>
          </a:ln>
        </p:spPr>
        <p:txBody>
          <a:bodyPr wrap="square" lIns="91425" tIns="45700" rIns="91425" bIns="45700" anchor="t" anchorCtr="0">
            <a:noAutofit/>
          </a:bodyPr>
          <a:lstStyle/>
          <a:p>
            <a:pPr marL="0" marR="0" lvl="0" indent="0" algn="r" rtl="0">
              <a:spcBef>
                <a:spcPts val="0"/>
              </a:spcBef>
              <a:buNone/>
            </a:pPr>
            <a:r>
              <a:rPr lang="en-US" sz="6000">
                <a:solidFill>
                  <a:srgbClr val="0C0C0C"/>
                </a:solidFill>
                <a:latin typeface="Helvetica Neue"/>
                <a:ea typeface="Helvetica Neue"/>
                <a:cs typeface="Helvetica Neue"/>
                <a:sym typeface="Helvetica Neue"/>
              </a:rPr>
              <a:t>Background</a:t>
            </a:r>
          </a:p>
        </p:txBody>
      </p:sp>
      <p:grpSp>
        <p:nvGrpSpPr>
          <p:cNvPr id="155" name="Shape 155"/>
          <p:cNvGrpSpPr/>
          <p:nvPr/>
        </p:nvGrpSpPr>
        <p:grpSpPr>
          <a:xfrm>
            <a:off x="5952" y="6331789"/>
            <a:ext cx="12180132" cy="474600"/>
            <a:chOff x="5953" y="0"/>
            <a:chExt cx="12180132" cy="474600"/>
          </a:xfrm>
        </p:grpSpPr>
        <p:sp>
          <p:nvSpPr>
            <p:cNvPr id="156" name="Shape 156"/>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57" name="Shape 157"/>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158" name="Shape 158"/>
            <p:cNvSpPr/>
            <p:nvPr/>
          </p:nvSpPr>
          <p:spPr>
            <a:xfrm>
              <a:off x="1999059"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59" name="Shape 159"/>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Background</a:t>
              </a:r>
            </a:p>
          </p:txBody>
        </p:sp>
        <p:sp>
          <p:nvSpPr>
            <p:cNvPr id="160" name="Shape 160"/>
            <p:cNvSpPr/>
            <p:nvPr/>
          </p:nvSpPr>
          <p:spPr>
            <a:xfrm>
              <a:off x="399216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1" name="Shape 161"/>
            <p:cNvSpPr txBox="1"/>
            <p:nvPr/>
          </p:nvSpPr>
          <p:spPr>
            <a:xfrm>
              <a:off x="422939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162" name="Shape 162"/>
            <p:cNvSpPr/>
            <p:nvPr/>
          </p:nvSpPr>
          <p:spPr>
            <a:xfrm>
              <a:off x="5985272"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3" name="Shape 163"/>
            <p:cNvSpPr txBox="1"/>
            <p:nvPr/>
          </p:nvSpPr>
          <p:spPr>
            <a:xfrm>
              <a:off x="6222498"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164" name="Shape 164"/>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5" name="Shape 165"/>
            <p:cNvSpPr txBox="1"/>
            <p:nvPr/>
          </p:nvSpPr>
          <p:spPr>
            <a:xfrm>
              <a:off x="8215604" y="0"/>
              <a:ext cx="1740000" cy="474600"/>
            </a:xfrm>
            <a:prstGeom prst="rect">
              <a:avLst/>
            </a:prstGeom>
            <a:noFill/>
            <a:ln>
              <a:noFill/>
            </a:ln>
          </p:spPr>
          <p:txBody>
            <a:bodyPr wrap="square" lIns="64000" tIns="21325" rIns="21325" bIns="21325" anchor="ctr" anchorCtr="0">
              <a:noAutofit/>
            </a:bodyPr>
            <a:lstStyle/>
            <a:p>
              <a:pPr marL="0" marR="0" lvl="0" indent="0" algn="ctr" rtl="0">
                <a:lnSpc>
                  <a:spcPct val="90000"/>
                </a:lnSpc>
                <a:spcBef>
                  <a:spcPts val="0"/>
                </a:spcBef>
                <a:spcAft>
                  <a:spcPts val="0"/>
                </a:spcAft>
                <a:buNone/>
              </a:pPr>
              <a:r>
                <a:rPr lang="en-US" sz="1600">
                  <a:solidFill>
                    <a:schemeClr val="dk1"/>
                  </a:solidFill>
                  <a:latin typeface="Helvetica Neue"/>
                  <a:ea typeface="Helvetica Neue"/>
                  <a:cs typeface="Helvetica Neue"/>
                  <a:sym typeface="Helvetica Neue"/>
                </a:rPr>
                <a:t>Solution</a:t>
              </a:r>
            </a:p>
          </p:txBody>
        </p:sp>
        <p:sp>
          <p:nvSpPr>
            <p:cNvPr id="166" name="Shape 166"/>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7" name="Shape 167"/>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r>
              <a:rPr lang="en-US" sz="4000" b="1">
                <a:solidFill>
                  <a:schemeClr val="dk1"/>
                </a:solidFill>
                <a:latin typeface="Helvetica Neue"/>
                <a:ea typeface="Helvetica Neue"/>
                <a:cs typeface="Helvetica Neue"/>
                <a:sym typeface="Helvetica Neue"/>
              </a:rPr>
              <a:t>Company Background</a:t>
            </a:r>
          </a:p>
        </p:txBody>
      </p:sp>
      <p:sp>
        <p:nvSpPr>
          <p:cNvPr id="174" name="Shape 174"/>
          <p:cNvSpPr txBox="1"/>
          <p:nvPr/>
        </p:nvSpPr>
        <p:spPr>
          <a:xfrm>
            <a:off x="3803850" y="4912650"/>
            <a:ext cx="4584300" cy="1028400"/>
          </a:xfrm>
          <a:prstGeom prst="rect">
            <a:avLst/>
          </a:prstGeom>
          <a:noFill/>
          <a:ln>
            <a:noFill/>
          </a:ln>
        </p:spPr>
        <p:txBody>
          <a:bodyPr wrap="square" lIns="91425" tIns="45700" rIns="91425" bIns="45700" anchor="t" anchorCtr="0">
            <a:noAutofit/>
          </a:bodyPr>
          <a:lstStyle/>
          <a:p>
            <a:pPr marL="457200" marR="0" lvl="0" indent="-381000" algn="l" rtl="0">
              <a:lnSpc>
                <a:spcPct val="150000"/>
              </a:lnSpc>
              <a:spcBef>
                <a:spcPts val="0"/>
              </a:spcBef>
              <a:spcAft>
                <a:spcPts val="0"/>
              </a:spcAft>
              <a:buClr>
                <a:schemeClr val="dk1"/>
              </a:buClr>
              <a:buSzPts val="2400"/>
              <a:buChar char="➢"/>
            </a:pPr>
            <a:r>
              <a:rPr lang="en-US" sz="2400">
                <a:solidFill>
                  <a:schemeClr val="dk1"/>
                </a:solidFill>
              </a:rPr>
              <a:t>Batteries, Cars, Solar Panels</a:t>
            </a:r>
          </a:p>
          <a:p>
            <a:pPr marL="457200" marR="0" lvl="0" indent="-381000" algn="l" rtl="0">
              <a:lnSpc>
                <a:spcPct val="150000"/>
              </a:lnSpc>
              <a:spcBef>
                <a:spcPts val="0"/>
              </a:spcBef>
              <a:buClr>
                <a:schemeClr val="dk1"/>
              </a:buClr>
              <a:buSzPts val="2400"/>
              <a:buChar char="➢"/>
            </a:pPr>
            <a:r>
              <a:rPr lang="en-US" sz="2400">
                <a:solidFill>
                  <a:schemeClr val="dk1"/>
                </a:solidFill>
              </a:rPr>
              <a:t>2nd most innovative brand</a:t>
            </a:r>
          </a:p>
          <a:p>
            <a:pPr marR="0" lvl="0" algn="l" rtl="0">
              <a:spcBef>
                <a:spcPts val="0"/>
              </a:spcBef>
              <a:buNone/>
            </a:pPr>
            <a:endParaRPr sz="2400">
              <a:solidFill>
                <a:schemeClr val="dk1"/>
              </a:solidFill>
            </a:endParaRPr>
          </a:p>
        </p:txBody>
      </p:sp>
      <p:pic>
        <p:nvPicPr>
          <p:cNvPr id="175" name="Shape 175"/>
          <p:cNvPicPr preferRelativeResize="0"/>
          <p:nvPr/>
        </p:nvPicPr>
        <p:blipFill>
          <a:blip r:embed="rId3">
            <a:alphaModFix/>
          </a:blip>
          <a:stretch>
            <a:fillRect/>
          </a:stretch>
        </p:blipFill>
        <p:spPr>
          <a:xfrm>
            <a:off x="2882900" y="1104650"/>
            <a:ext cx="5847102" cy="3389225"/>
          </a:xfrm>
          <a:prstGeom prst="rect">
            <a:avLst/>
          </a:prstGeom>
          <a:noFill/>
          <a:ln>
            <a:noFill/>
          </a:ln>
        </p:spPr>
      </p:pic>
      <p:grpSp>
        <p:nvGrpSpPr>
          <p:cNvPr id="176" name="Shape 176"/>
          <p:cNvGrpSpPr/>
          <p:nvPr/>
        </p:nvGrpSpPr>
        <p:grpSpPr>
          <a:xfrm>
            <a:off x="5952" y="6331789"/>
            <a:ext cx="12180132" cy="474600"/>
            <a:chOff x="5953" y="0"/>
            <a:chExt cx="12180132" cy="474600"/>
          </a:xfrm>
        </p:grpSpPr>
        <p:sp>
          <p:nvSpPr>
            <p:cNvPr id="177" name="Shape 177"/>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78" name="Shape 178"/>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179" name="Shape 179"/>
            <p:cNvSpPr/>
            <p:nvPr/>
          </p:nvSpPr>
          <p:spPr>
            <a:xfrm>
              <a:off x="1999059"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80" name="Shape 180"/>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Background</a:t>
              </a:r>
            </a:p>
          </p:txBody>
        </p:sp>
        <p:sp>
          <p:nvSpPr>
            <p:cNvPr id="181" name="Shape 181"/>
            <p:cNvSpPr/>
            <p:nvPr/>
          </p:nvSpPr>
          <p:spPr>
            <a:xfrm>
              <a:off x="399216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82" name="Shape 182"/>
            <p:cNvSpPr txBox="1"/>
            <p:nvPr/>
          </p:nvSpPr>
          <p:spPr>
            <a:xfrm>
              <a:off x="422939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183" name="Shape 183"/>
            <p:cNvSpPr/>
            <p:nvPr/>
          </p:nvSpPr>
          <p:spPr>
            <a:xfrm>
              <a:off x="5985272"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84" name="Shape 184"/>
            <p:cNvSpPr txBox="1"/>
            <p:nvPr/>
          </p:nvSpPr>
          <p:spPr>
            <a:xfrm>
              <a:off x="6222498"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185" name="Shape 185"/>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86" name="Shape 186"/>
            <p:cNvSpPr txBox="1"/>
            <p:nvPr/>
          </p:nvSpPr>
          <p:spPr>
            <a:xfrm>
              <a:off x="8215604" y="0"/>
              <a:ext cx="1740000" cy="474600"/>
            </a:xfrm>
            <a:prstGeom prst="rect">
              <a:avLst/>
            </a:prstGeom>
            <a:noFill/>
            <a:ln>
              <a:noFill/>
            </a:ln>
          </p:spPr>
          <p:txBody>
            <a:bodyPr wrap="square" lIns="64000" tIns="21325" rIns="21325" bIns="21325" anchor="ctr" anchorCtr="0">
              <a:noAutofit/>
            </a:bodyPr>
            <a:lstStyle/>
            <a:p>
              <a:pPr marL="0" marR="0" lvl="0" indent="0" algn="ctr" rtl="0">
                <a:lnSpc>
                  <a:spcPct val="90000"/>
                </a:lnSpc>
                <a:spcBef>
                  <a:spcPts val="0"/>
                </a:spcBef>
                <a:spcAft>
                  <a:spcPts val="0"/>
                </a:spcAft>
                <a:buNone/>
              </a:pPr>
              <a:r>
                <a:rPr lang="en-US" sz="1600">
                  <a:solidFill>
                    <a:schemeClr val="dk1"/>
                  </a:solidFill>
                  <a:latin typeface="Helvetica Neue"/>
                  <a:ea typeface="Helvetica Neue"/>
                  <a:cs typeface="Helvetica Neue"/>
                  <a:sym typeface="Helvetica Neue"/>
                </a:rPr>
                <a:t>Solution</a:t>
              </a:r>
            </a:p>
          </p:txBody>
        </p:sp>
        <p:sp>
          <p:nvSpPr>
            <p:cNvPr id="187" name="Shape 187"/>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88" name="Shape 188"/>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cxnSp>
        <p:nvCxnSpPr>
          <p:cNvPr id="189" name="Shape 189"/>
          <p:cNvCxnSpPr/>
          <p:nvPr/>
        </p:nvCxnSpPr>
        <p:spPr>
          <a:xfrm>
            <a:off x="473860" y="4659925"/>
            <a:ext cx="11244300" cy="0"/>
          </a:xfrm>
          <a:prstGeom prst="straightConnector1">
            <a:avLst/>
          </a:prstGeom>
          <a:noFill/>
          <a:ln w="12700" cap="flat" cmpd="sng">
            <a:solidFill>
              <a:schemeClr val="dk1"/>
            </a:solidFill>
            <a:prstDash val="solid"/>
            <a:miter lim="800000"/>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p:nvPr/>
        </p:nvSpPr>
        <p:spPr>
          <a:xfrm>
            <a:off x="0" y="134471"/>
            <a:ext cx="8729931" cy="779929"/>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r>
              <a:rPr lang="en-US" sz="4000" b="1">
                <a:solidFill>
                  <a:schemeClr val="dk1"/>
                </a:solidFill>
                <a:latin typeface="Helvetica Neue"/>
                <a:ea typeface="Helvetica Neue"/>
                <a:cs typeface="Helvetica Neue"/>
                <a:sym typeface="Helvetica Neue"/>
              </a:rPr>
              <a:t>Company Background</a:t>
            </a:r>
          </a:p>
        </p:txBody>
      </p:sp>
      <p:sp>
        <p:nvSpPr>
          <p:cNvPr id="196" name="Shape 196"/>
          <p:cNvSpPr txBox="1"/>
          <p:nvPr/>
        </p:nvSpPr>
        <p:spPr>
          <a:xfrm>
            <a:off x="4449225" y="4898761"/>
            <a:ext cx="4109100" cy="1177200"/>
          </a:xfrm>
          <a:prstGeom prst="rect">
            <a:avLst/>
          </a:prstGeom>
          <a:noFill/>
          <a:ln>
            <a:noFill/>
          </a:ln>
        </p:spPr>
        <p:txBody>
          <a:bodyPr wrap="square" lIns="91425" tIns="45700" rIns="91425" bIns="45700" anchor="t" anchorCtr="0">
            <a:noAutofit/>
          </a:bodyPr>
          <a:lstStyle/>
          <a:p>
            <a:pPr marL="457200" marR="0" lvl="0" indent="-381000" algn="l" rtl="0">
              <a:lnSpc>
                <a:spcPct val="115000"/>
              </a:lnSpc>
              <a:spcBef>
                <a:spcPts val="0"/>
              </a:spcBef>
              <a:spcAft>
                <a:spcPts val="0"/>
              </a:spcAft>
              <a:buClr>
                <a:schemeClr val="dk1"/>
              </a:buClr>
              <a:buSzPts val="2400"/>
              <a:buAutoNum type="arabicPeriod"/>
            </a:pPr>
            <a:r>
              <a:rPr lang="en-US" sz="2400">
                <a:solidFill>
                  <a:schemeClr val="dk1"/>
                </a:solidFill>
              </a:rPr>
              <a:t>AI AutoPilot </a:t>
            </a:r>
          </a:p>
          <a:p>
            <a:pPr marL="457200" marR="0" lvl="0" indent="-381000" algn="l" rtl="0">
              <a:lnSpc>
                <a:spcPct val="115000"/>
              </a:lnSpc>
              <a:spcBef>
                <a:spcPts val="0"/>
              </a:spcBef>
              <a:spcAft>
                <a:spcPts val="0"/>
              </a:spcAft>
              <a:buClr>
                <a:schemeClr val="dk1"/>
              </a:buClr>
              <a:buSzPts val="2400"/>
              <a:buAutoNum type="arabicPeriod"/>
            </a:pPr>
            <a:r>
              <a:rPr lang="en-US" sz="2400">
                <a:solidFill>
                  <a:schemeClr val="dk1"/>
                </a:solidFill>
              </a:rPr>
              <a:t>Deep learning</a:t>
            </a:r>
          </a:p>
          <a:p>
            <a:pPr marL="457200" marR="0" lvl="0" indent="-381000" algn="l" rtl="0">
              <a:lnSpc>
                <a:spcPct val="115000"/>
              </a:lnSpc>
              <a:spcBef>
                <a:spcPts val="0"/>
              </a:spcBef>
              <a:buClr>
                <a:schemeClr val="dk1"/>
              </a:buClr>
              <a:buSzPts val="2400"/>
              <a:buAutoNum type="arabicPeriod"/>
            </a:pPr>
            <a:r>
              <a:rPr lang="en-US" sz="2400">
                <a:solidFill>
                  <a:schemeClr val="dk1"/>
                </a:solidFill>
              </a:rPr>
              <a:t>Disruption </a:t>
            </a:r>
          </a:p>
        </p:txBody>
      </p:sp>
      <p:pic>
        <p:nvPicPr>
          <p:cNvPr id="197" name="Shape 197"/>
          <p:cNvPicPr preferRelativeResize="0"/>
          <p:nvPr/>
        </p:nvPicPr>
        <p:blipFill>
          <a:blip r:embed="rId3">
            <a:alphaModFix/>
          </a:blip>
          <a:stretch>
            <a:fillRect/>
          </a:stretch>
        </p:blipFill>
        <p:spPr>
          <a:xfrm>
            <a:off x="2734174" y="1135375"/>
            <a:ext cx="5995749" cy="3390004"/>
          </a:xfrm>
          <a:prstGeom prst="rect">
            <a:avLst/>
          </a:prstGeom>
          <a:noFill/>
          <a:ln>
            <a:noFill/>
          </a:ln>
        </p:spPr>
      </p:pic>
      <p:grpSp>
        <p:nvGrpSpPr>
          <p:cNvPr id="198" name="Shape 198"/>
          <p:cNvGrpSpPr/>
          <p:nvPr/>
        </p:nvGrpSpPr>
        <p:grpSpPr>
          <a:xfrm>
            <a:off x="5952" y="6331789"/>
            <a:ext cx="12180132" cy="474600"/>
            <a:chOff x="5953" y="0"/>
            <a:chExt cx="12180132" cy="474600"/>
          </a:xfrm>
        </p:grpSpPr>
        <p:sp>
          <p:nvSpPr>
            <p:cNvPr id="199" name="Shape 199"/>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0" name="Shape 200"/>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201" name="Shape 201"/>
            <p:cNvSpPr/>
            <p:nvPr/>
          </p:nvSpPr>
          <p:spPr>
            <a:xfrm>
              <a:off x="1999059"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2" name="Shape 202"/>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Background</a:t>
              </a:r>
            </a:p>
          </p:txBody>
        </p:sp>
        <p:sp>
          <p:nvSpPr>
            <p:cNvPr id="203" name="Shape 203"/>
            <p:cNvSpPr/>
            <p:nvPr/>
          </p:nvSpPr>
          <p:spPr>
            <a:xfrm>
              <a:off x="399216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4" name="Shape 204"/>
            <p:cNvSpPr txBox="1"/>
            <p:nvPr/>
          </p:nvSpPr>
          <p:spPr>
            <a:xfrm>
              <a:off x="422939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205" name="Shape 205"/>
            <p:cNvSpPr/>
            <p:nvPr/>
          </p:nvSpPr>
          <p:spPr>
            <a:xfrm>
              <a:off x="5985272"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6" name="Shape 206"/>
            <p:cNvSpPr txBox="1"/>
            <p:nvPr/>
          </p:nvSpPr>
          <p:spPr>
            <a:xfrm>
              <a:off x="6222498"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207" name="Shape 207"/>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8" name="Shape 208"/>
            <p:cNvSpPr txBox="1"/>
            <p:nvPr/>
          </p:nvSpPr>
          <p:spPr>
            <a:xfrm>
              <a:off x="8215604" y="0"/>
              <a:ext cx="1740000" cy="474600"/>
            </a:xfrm>
            <a:prstGeom prst="rect">
              <a:avLst/>
            </a:prstGeom>
            <a:noFill/>
            <a:ln>
              <a:noFill/>
            </a:ln>
          </p:spPr>
          <p:txBody>
            <a:bodyPr wrap="square" lIns="64000" tIns="21325" rIns="21325" bIns="21325" anchor="ctr" anchorCtr="0">
              <a:noAutofit/>
            </a:bodyPr>
            <a:lstStyle/>
            <a:p>
              <a:pPr marL="0" marR="0" lvl="0" indent="0" algn="ctr" rtl="0">
                <a:lnSpc>
                  <a:spcPct val="90000"/>
                </a:lnSpc>
                <a:spcBef>
                  <a:spcPts val="0"/>
                </a:spcBef>
                <a:spcAft>
                  <a:spcPts val="0"/>
                </a:spcAft>
                <a:buNone/>
              </a:pPr>
              <a:r>
                <a:rPr lang="en-US" sz="1600">
                  <a:solidFill>
                    <a:schemeClr val="dk1"/>
                  </a:solidFill>
                  <a:latin typeface="Helvetica Neue"/>
                  <a:ea typeface="Helvetica Neue"/>
                  <a:cs typeface="Helvetica Neue"/>
                  <a:sym typeface="Helvetica Neue"/>
                </a:rPr>
                <a:t>Solution</a:t>
              </a:r>
            </a:p>
          </p:txBody>
        </p:sp>
        <p:sp>
          <p:nvSpPr>
            <p:cNvPr id="209" name="Shape 209"/>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10" name="Shape 210"/>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cxnSp>
        <p:nvCxnSpPr>
          <p:cNvPr id="211" name="Shape 211"/>
          <p:cNvCxnSpPr/>
          <p:nvPr/>
        </p:nvCxnSpPr>
        <p:spPr>
          <a:xfrm>
            <a:off x="473860" y="4659925"/>
            <a:ext cx="11244300" cy="0"/>
          </a:xfrm>
          <a:prstGeom prst="straightConnector1">
            <a:avLst/>
          </a:prstGeom>
          <a:noFill/>
          <a:ln w="12700" cap="flat" cmpd="sng">
            <a:solidFill>
              <a:schemeClr val="dk1"/>
            </a:solidFill>
            <a:prstDash val="solid"/>
            <a:miter lim="800000"/>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p:nvPr/>
        </p:nvSpPr>
        <p:spPr>
          <a:xfrm>
            <a:off x="0" y="134471"/>
            <a:ext cx="8730000" cy="780000"/>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r>
              <a:rPr lang="en-US" sz="4000" b="1">
                <a:solidFill>
                  <a:schemeClr val="dk1"/>
                </a:solidFill>
                <a:latin typeface="Helvetica Neue"/>
                <a:ea typeface="Helvetica Neue"/>
                <a:cs typeface="Helvetica Neue"/>
                <a:sym typeface="Helvetica Neue"/>
              </a:rPr>
              <a:t>Company Background</a:t>
            </a:r>
          </a:p>
        </p:txBody>
      </p:sp>
      <p:pic>
        <p:nvPicPr>
          <p:cNvPr id="218" name="Shape 218"/>
          <p:cNvPicPr preferRelativeResize="0"/>
          <p:nvPr/>
        </p:nvPicPr>
        <p:blipFill>
          <a:blip r:embed="rId3">
            <a:alphaModFix/>
          </a:blip>
          <a:stretch>
            <a:fillRect/>
          </a:stretch>
        </p:blipFill>
        <p:spPr>
          <a:xfrm>
            <a:off x="262625" y="1319575"/>
            <a:ext cx="5555375" cy="4483350"/>
          </a:xfrm>
          <a:prstGeom prst="rect">
            <a:avLst/>
          </a:prstGeom>
          <a:noFill/>
          <a:ln>
            <a:noFill/>
          </a:ln>
        </p:spPr>
      </p:pic>
      <p:grpSp>
        <p:nvGrpSpPr>
          <p:cNvPr id="219" name="Shape 219"/>
          <p:cNvGrpSpPr/>
          <p:nvPr/>
        </p:nvGrpSpPr>
        <p:grpSpPr>
          <a:xfrm>
            <a:off x="5952" y="6331789"/>
            <a:ext cx="12180132" cy="474600"/>
            <a:chOff x="5953" y="0"/>
            <a:chExt cx="12180132" cy="474600"/>
          </a:xfrm>
        </p:grpSpPr>
        <p:sp>
          <p:nvSpPr>
            <p:cNvPr id="220" name="Shape 220"/>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1" name="Shape 221"/>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222" name="Shape 222"/>
            <p:cNvSpPr/>
            <p:nvPr/>
          </p:nvSpPr>
          <p:spPr>
            <a:xfrm>
              <a:off x="1999059"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3" name="Shape 223"/>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Background</a:t>
              </a:r>
            </a:p>
          </p:txBody>
        </p:sp>
        <p:sp>
          <p:nvSpPr>
            <p:cNvPr id="224" name="Shape 224"/>
            <p:cNvSpPr/>
            <p:nvPr/>
          </p:nvSpPr>
          <p:spPr>
            <a:xfrm>
              <a:off x="399216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5" name="Shape 225"/>
            <p:cNvSpPr txBox="1"/>
            <p:nvPr/>
          </p:nvSpPr>
          <p:spPr>
            <a:xfrm>
              <a:off x="422939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Strategic Issue</a:t>
              </a:r>
            </a:p>
          </p:txBody>
        </p:sp>
        <p:sp>
          <p:nvSpPr>
            <p:cNvPr id="226" name="Shape 226"/>
            <p:cNvSpPr/>
            <p:nvPr/>
          </p:nvSpPr>
          <p:spPr>
            <a:xfrm>
              <a:off x="5985272"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7" name="Shape 227"/>
            <p:cNvSpPr txBox="1"/>
            <p:nvPr/>
          </p:nvSpPr>
          <p:spPr>
            <a:xfrm>
              <a:off x="6222498"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228" name="Shape 228"/>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9" name="Shape 229"/>
            <p:cNvSpPr txBox="1"/>
            <p:nvPr/>
          </p:nvSpPr>
          <p:spPr>
            <a:xfrm>
              <a:off x="8215604" y="0"/>
              <a:ext cx="1740000" cy="474600"/>
            </a:xfrm>
            <a:prstGeom prst="rect">
              <a:avLst/>
            </a:prstGeom>
            <a:noFill/>
            <a:ln>
              <a:noFill/>
            </a:ln>
          </p:spPr>
          <p:txBody>
            <a:bodyPr wrap="square" lIns="64000" tIns="21325" rIns="21325" bIns="21325" anchor="ctr" anchorCtr="0">
              <a:noAutofit/>
            </a:bodyPr>
            <a:lstStyle/>
            <a:p>
              <a:pPr marL="0" marR="0" lvl="0" indent="0" algn="ctr" rtl="0">
                <a:lnSpc>
                  <a:spcPct val="90000"/>
                </a:lnSpc>
                <a:spcBef>
                  <a:spcPts val="0"/>
                </a:spcBef>
                <a:spcAft>
                  <a:spcPts val="0"/>
                </a:spcAft>
                <a:buNone/>
              </a:pPr>
              <a:r>
                <a:rPr lang="en-US" sz="1600">
                  <a:solidFill>
                    <a:schemeClr val="dk1"/>
                  </a:solidFill>
                  <a:latin typeface="Helvetica Neue"/>
                  <a:ea typeface="Helvetica Neue"/>
                  <a:cs typeface="Helvetica Neue"/>
                  <a:sym typeface="Helvetica Neue"/>
                </a:rPr>
                <a:t>Solution</a:t>
              </a:r>
            </a:p>
          </p:txBody>
        </p:sp>
        <p:sp>
          <p:nvSpPr>
            <p:cNvPr id="230" name="Shape 230"/>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31" name="Shape 231"/>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pic>
        <p:nvPicPr>
          <p:cNvPr id="232" name="Shape 232"/>
          <p:cNvPicPr preferRelativeResize="0"/>
          <p:nvPr/>
        </p:nvPicPr>
        <p:blipFill>
          <a:blip r:embed="rId4">
            <a:alphaModFix/>
          </a:blip>
          <a:stretch>
            <a:fillRect/>
          </a:stretch>
        </p:blipFill>
        <p:spPr>
          <a:xfrm>
            <a:off x="6616850" y="1267450"/>
            <a:ext cx="5388450" cy="3769300"/>
          </a:xfrm>
          <a:prstGeom prst="rect">
            <a:avLst/>
          </a:prstGeom>
          <a:noFill/>
          <a:ln>
            <a:noFill/>
          </a:ln>
        </p:spPr>
      </p:pic>
      <p:cxnSp>
        <p:nvCxnSpPr>
          <p:cNvPr id="233" name="Shape 233"/>
          <p:cNvCxnSpPr/>
          <p:nvPr/>
        </p:nvCxnSpPr>
        <p:spPr>
          <a:xfrm flipH="1">
            <a:off x="6014000" y="1055075"/>
            <a:ext cx="15000" cy="5139600"/>
          </a:xfrm>
          <a:prstGeom prst="straightConnector1">
            <a:avLst/>
          </a:prstGeom>
          <a:noFill/>
          <a:ln w="12700" cap="flat" cmpd="sng">
            <a:solidFill>
              <a:schemeClr val="dk1"/>
            </a:solidFill>
            <a:prstDash val="solid"/>
            <a:miter lim="800000"/>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Shape 238"/>
          <p:cNvSpPr/>
          <p:nvPr/>
        </p:nvSpPr>
        <p:spPr>
          <a:xfrm>
            <a:off x="0" y="4409440"/>
            <a:ext cx="12192000" cy="1574800"/>
          </a:xfrm>
          <a:prstGeom prst="rect">
            <a:avLst/>
          </a:prstGeom>
          <a:solidFill>
            <a:schemeClr val="lt1">
              <a:alpha val="49803"/>
            </a:schemeClr>
          </a:solidFill>
          <a:ln>
            <a:noFill/>
          </a:ln>
          <a:effectLst>
            <a:outerShdw blurRad="50800" dist="38100" dir="2700000" algn="tl" rotWithShape="0">
              <a:srgbClr val="000000">
                <a:alpha val="40000"/>
              </a:srgbClr>
            </a:outerShdw>
          </a:effectLst>
        </p:spPr>
        <p:txBody>
          <a:bodyPr wrap="square" lIns="91425" tIns="45700" rIns="91425" bIns="45700" anchor="ctr" anchorCtr="0">
            <a:noAutofit/>
          </a:bodyPr>
          <a:lstStyle/>
          <a:p>
            <a:pPr marL="0" marR="0" lvl="0" indent="0" algn="ctr" rtl="0">
              <a:spcBef>
                <a:spcPts val="0"/>
              </a:spcBef>
              <a:buNone/>
            </a:pPr>
            <a:endParaRPr sz="1800">
              <a:solidFill>
                <a:schemeClr val="dk1"/>
              </a:solidFill>
              <a:latin typeface="Arial"/>
              <a:ea typeface="Arial"/>
              <a:cs typeface="Arial"/>
              <a:sym typeface="Arial"/>
            </a:endParaRPr>
          </a:p>
        </p:txBody>
      </p:sp>
      <p:sp>
        <p:nvSpPr>
          <p:cNvPr id="239" name="Shape 239"/>
          <p:cNvSpPr txBox="1"/>
          <p:nvPr/>
        </p:nvSpPr>
        <p:spPr>
          <a:xfrm>
            <a:off x="6724227" y="4654973"/>
            <a:ext cx="5272597" cy="1015663"/>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6000">
                <a:solidFill>
                  <a:srgbClr val="0C0C0C"/>
                </a:solidFill>
                <a:latin typeface="Helvetica Neue"/>
                <a:ea typeface="Helvetica Neue"/>
                <a:cs typeface="Helvetica Neue"/>
                <a:sym typeface="Helvetica Neue"/>
              </a:rPr>
              <a:t>Strategic Issue</a:t>
            </a:r>
          </a:p>
        </p:txBody>
      </p:sp>
      <p:grpSp>
        <p:nvGrpSpPr>
          <p:cNvPr id="240" name="Shape 240"/>
          <p:cNvGrpSpPr/>
          <p:nvPr/>
        </p:nvGrpSpPr>
        <p:grpSpPr>
          <a:xfrm>
            <a:off x="5952" y="6331789"/>
            <a:ext cx="12180094" cy="474452"/>
            <a:chOff x="5953" y="0"/>
            <a:chExt cx="12180094" cy="474452"/>
          </a:xfrm>
        </p:grpSpPr>
        <p:sp>
          <p:nvSpPr>
            <p:cNvPr id="241" name="Shape 241"/>
            <p:cNvSpPr/>
            <p:nvPr/>
          </p:nvSpPr>
          <p:spPr>
            <a:xfrm>
              <a:off x="5953"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42" name="Shape 242"/>
            <p:cNvSpPr txBox="1"/>
            <p:nvPr/>
          </p:nvSpPr>
          <p:spPr>
            <a:xfrm>
              <a:off x="243179"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243" name="Shape 243"/>
            <p:cNvSpPr/>
            <p:nvPr/>
          </p:nvSpPr>
          <p:spPr>
            <a:xfrm>
              <a:off x="1999059"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44" name="Shape 244"/>
            <p:cNvSpPr txBox="1"/>
            <p:nvPr/>
          </p:nvSpPr>
          <p:spPr>
            <a:xfrm>
              <a:off x="2236285"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245" name="Shape 245"/>
            <p:cNvSpPr/>
            <p:nvPr/>
          </p:nvSpPr>
          <p:spPr>
            <a:xfrm>
              <a:off x="3992165" y="0"/>
              <a:ext cx="2214562" cy="474452"/>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46" name="Shape 246"/>
            <p:cNvSpPr txBox="1"/>
            <p:nvPr/>
          </p:nvSpPr>
          <p:spPr>
            <a:xfrm>
              <a:off x="4229391"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Strategic Issue</a:t>
              </a:r>
            </a:p>
          </p:txBody>
        </p:sp>
        <p:sp>
          <p:nvSpPr>
            <p:cNvPr id="247" name="Shape 247"/>
            <p:cNvSpPr/>
            <p:nvPr/>
          </p:nvSpPr>
          <p:spPr>
            <a:xfrm>
              <a:off x="5985272"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48" name="Shape 248"/>
            <p:cNvSpPr txBox="1"/>
            <p:nvPr/>
          </p:nvSpPr>
          <p:spPr>
            <a:xfrm>
              <a:off x="6222498"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249" name="Shape 249"/>
            <p:cNvSpPr/>
            <p:nvPr/>
          </p:nvSpPr>
          <p:spPr>
            <a:xfrm>
              <a:off x="7978378"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50" name="Shape 250"/>
            <p:cNvSpPr txBox="1"/>
            <p:nvPr/>
          </p:nvSpPr>
          <p:spPr>
            <a:xfrm>
              <a:off x="8215604"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500">
                  <a:solidFill>
                    <a:schemeClr val="dk1"/>
                  </a:solidFill>
                  <a:latin typeface="Helvetica Neue"/>
                  <a:ea typeface="Helvetica Neue"/>
                  <a:cs typeface="Helvetica Neue"/>
                  <a:sym typeface="Helvetica Neue"/>
                </a:rPr>
                <a:t>Recommendations</a:t>
              </a:r>
            </a:p>
          </p:txBody>
        </p:sp>
        <p:sp>
          <p:nvSpPr>
            <p:cNvPr id="251" name="Shape 251"/>
            <p:cNvSpPr/>
            <p:nvPr/>
          </p:nvSpPr>
          <p:spPr>
            <a:xfrm>
              <a:off x="9971485" y="0"/>
              <a:ext cx="2214562" cy="474452"/>
            </a:xfrm>
            <a:prstGeom prst="chevron">
              <a:avLst>
                <a:gd name="adj" fmla="val 50000"/>
              </a:avLst>
            </a:prstGeom>
            <a:solidFill>
              <a:srgbClr val="D4C074">
                <a:alpha val="23921"/>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52" name="Shape 252"/>
            <p:cNvSpPr txBox="1"/>
            <p:nvPr/>
          </p:nvSpPr>
          <p:spPr>
            <a:xfrm>
              <a:off x="10208711" y="0"/>
              <a:ext cx="1740110" cy="474452"/>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Shape 258"/>
          <p:cNvSpPr/>
          <p:nvPr/>
        </p:nvSpPr>
        <p:spPr>
          <a:xfrm>
            <a:off x="0" y="134471"/>
            <a:ext cx="8729931" cy="779929"/>
          </a:xfrm>
          <a:prstGeom prst="homePlate">
            <a:avLst>
              <a:gd name="adj" fmla="val 50000"/>
            </a:avLst>
          </a:prstGeom>
          <a:solidFill>
            <a:srgbClr val="E1CA80"/>
          </a:solidFill>
          <a:ln w="9525" cap="flat" cmpd="sng">
            <a:solidFill>
              <a:schemeClr val="accent4"/>
            </a:solidFill>
            <a:prstDash val="solid"/>
            <a:miter lim="800000"/>
            <a:headEnd type="none" w="med" len="med"/>
            <a:tailEnd type="none" w="med" len="med"/>
          </a:ln>
        </p:spPr>
        <p:txBody>
          <a:bodyPr wrap="square" lIns="91425" tIns="45700" rIns="91425" bIns="45700" anchor="ctr" anchorCtr="0">
            <a:noAutofit/>
          </a:bodyPr>
          <a:lstStyle/>
          <a:p>
            <a:pPr marL="0" marR="0" lvl="0" indent="0" algn="ctr" rtl="0">
              <a:spcBef>
                <a:spcPts val="0"/>
              </a:spcBef>
              <a:buNone/>
            </a:pPr>
            <a:r>
              <a:rPr lang="en-US" sz="4000" b="1">
                <a:solidFill>
                  <a:schemeClr val="dk1"/>
                </a:solidFill>
                <a:latin typeface="Helvetica Neue"/>
                <a:ea typeface="Helvetica Neue"/>
                <a:cs typeface="Helvetica Neue"/>
                <a:sym typeface="Helvetica Neue"/>
              </a:rPr>
              <a:t>The Strategic Issue</a:t>
            </a:r>
          </a:p>
        </p:txBody>
      </p:sp>
      <p:sp>
        <p:nvSpPr>
          <p:cNvPr id="259" name="Shape 259"/>
          <p:cNvSpPr txBox="1"/>
          <p:nvPr/>
        </p:nvSpPr>
        <p:spPr>
          <a:xfrm>
            <a:off x="749900" y="1322525"/>
            <a:ext cx="10184700" cy="4076700"/>
          </a:xfrm>
          <a:prstGeom prst="rect">
            <a:avLst/>
          </a:prstGeom>
          <a:noFill/>
          <a:ln>
            <a:noFill/>
          </a:ln>
        </p:spPr>
        <p:txBody>
          <a:bodyPr wrap="square" lIns="91425" tIns="91425" rIns="91425" bIns="91425" anchor="ctr" anchorCtr="0">
            <a:noAutofit/>
          </a:bodyPr>
          <a:lstStyle/>
          <a:p>
            <a:pPr lvl="0" algn="ctr" rtl="0">
              <a:spcBef>
                <a:spcPts val="0"/>
              </a:spcBef>
              <a:buNone/>
            </a:pPr>
            <a:r>
              <a:rPr lang="en-US" sz="9600">
                <a:solidFill>
                  <a:srgbClr val="6AA84F"/>
                </a:solidFill>
                <a:latin typeface="Verdana"/>
                <a:ea typeface="Verdana"/>
                <a:cs typeface="Verdana"/>
                <a:sym typeface="Verdana"/>
              </a:rPr>
              <a:t>$ </a:t>
            </a:r>
            <a:r>
              <a:rPr lang="en-US" sz="9600" i="1">
                <a:solidFill>
                  <a:srgbClr val="6AA84F"/>
                </a:solidFill>
                <a:latin typeface="Verdana"/>
                <a:ea typeface="Verdana"/>
                <a:cs typeface="Verdana"/>
                <a:sym typeface="Verdana"/>
              </a:rPr>
              <a:t>PROFIT</a:t>
            </a:r>
            <a:r>
              <a:rPr lang="en-US" sz="9600">
                <a:solidFill>
                  <a:srgbClr val="6AA84F"/>
                </a:solidFill>
                <a:latin typeface="Verdana"/>
                <a:ea typeface="Verdana"/>
                <a:cs typeface="Verdana"/>
                <a:sym typeface="Verdana"/>
              </a:rPr>
              <a:t> $</a:t>
            </a:r>
          </a:p>
          <a:p>
            <a:pPr lvl="0" algn="ctr" rtl="0">
              <a:spcBef>
                <a:spcPts val="0"/>
              </a:spcBef>
              <a:buNone/>
            </a:pPr>
            <a:r>
              <a:rPr lang="en-US" sz="2400">
                <a:latin typeface="Verdana"/>
                <a:ea typeface="Verdana"/>
                <a:cs typeface="Verdana"/>
                <a:sym typeface="Verdana"/>
              </a:rPr>
              <a:t>(...and lack thereof)</a:t>
            </a:r>
          </a:p>
        </p:txBody>
      </p:sp>
      <p:grpSp>
        <p:nvGrpSpPr>
          <p:cNvPr id="260" name="Shape 260"/>
          <p:cNvGrpSpPr/>
          <p:nvPr/>
        </p:nvGrpSpPr>
        <p:grpSpPr>
          <a:xfrm>
            <a:off x="5952" y="6331789"/>
            <a:ext cx="12180132" cy="474600"/>
            <a:chOff x="5953" y="0"/>
            <a:chExt cx="12180132" cy="474600"/>
          </a:xfrm>
        </p:grpSpPr>
        <p:sp>
          <p:nvSpPr>
            <p:cNvPr id="261" name="Shape 261"/>
            <p:cNvSpPr/>
            <p:nvPr/>
          </p:nvSpPr>
          <p:spPr>
            <a:xfrm>
              <a:off x="5953"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2" name="Shape 262"/>
            <p:cNvSpPr txBox="1"/>
            <p:nvPr/>
          </p:nvSpPr>
          <p:spPr>
            <a:xfrm>
              <a:off x="243179"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Introduction</a:t>
              </a:r>
            </a:p>
          </p:txBody>
        </p:sp>
        <p:sp>
          <p:nvSpPr>
            <p:cNvPr id="263" name="Shape 263"/>
            <p:cNvSpPr/>
            <p:nvPr/>
          </p:nvSpPr>
          <p:spPr>
            <a:xfrm>
              <a:off x="1999059"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4" name="Shape 264"/>
            <p:cNvSpPr txBox="1"/>
            <p:nvPr/>
          </p:nvSpPr>
          <p:spPr>
            <a:xfrm>
              <a:off x="2236285"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Background</a:t>
              </a:r>
            </a:p>
          </p:txBody>
        </p:sp>
        <p:sp>
          <p:nvSpPr>
            <p:cNvPr id="265" name="Shape 265"/>
            <p:cNvSpPr/>
            <p:nvPr/>
          </p:nvSpPr>
          <p:spPr>
            <a:xfrm>
              <a:off x="3992165" y="0"/>
              <a:ext cx="2214600" cy="474600"/>
            </a:xfrm>
            <a:prstGeom prst="chevron">
              <a:avLst>
                <a:gd name="adj" fmla="val 50000"/>
              </a:avLst>
            </a:prstGeom>
            <a:solidFill>
              <a:srgbClr val="D4C074"/>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6" name="Shape 266"/>
            <p:cNvSpPr txBox="1"/>
            <p:nvPr/>
          </p:nvSpPr>
          <p:spPr>
            <a:xfrm>
              <a:off x="422939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1" i="0">
                  <a:solidFill>
                    <a:schemeClr val="dk1"/>
                  </a:solidFill>
                  <a:latin typeface="Helvetica Neue"/>
                  <a:ea typeface="Helvetica Neue"/>
                  <a:cs typeface="Helvetica Neue"/>
                  <a:sym typeface="Helvetica Neue"/>
                </a:rPr>
                <a:t>Strategic Issue</a:t>
              </a:r>
            </a:p>
          </p:txBody>
        </p:sp>
        <p:sp>
          <p:nvSpPr>
            <p:cNvPr id="267" name="Shape 267"/>
            <p:cNvSpPr/>
            <p:nvPr/>
          </p:nvSpPr>
          <p:spPr>
            <a:xfrm>
              <a:off x="5985272"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8" name="Shape 268"/>
            <p:cNvSpPr txBox="1"/>
            <p:nvPr/>
          </p:nvSpPr>
          <p:spPr>
            <a:xfrm>
              <a:off x="6222498"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a:solidFill>
                    <a:schemeClr val="dk1"/>
                  </a:solidFill>
                  <a:latin typeface="Helvetica Neue"/>
                  <a:ea typeface="Helvetica Neue"/>
                  <a:cs typeface="Helvetica Neue"/>
                  <a:sym typeface="Helvetica Neue"/>
                </a:rPr>
                <a:t>Areas of Improvement</a:t>
              </a:r>
            </a:p>
          </p:txBody>
        </p:sp>
        <p:sp>
          <p:nvSpPr>
            <p:cNvPr id="269" name="Shape 269"/>
            <p:cNvSpPr/>
            <p:nvPr/>
          </p:nvSpPr>
          <p:spPr>
            <a:xfrm>
              <a:off x="7978378"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0" name="Shape 270"/>
            <p:cNvSpPr txBox="1"/>
            <p:nvPr/>
          </p:nvSpPr>
          <p:spPr>
            <a:xfrm>
              <a:off x="8215604"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500">
                  <a:solidFill>
                    <a:schemeClr val="dk1"/>
                  </a:solidFill>
                  <a:latin typeface="Helvetica Neue"/>
                  <a:ea typeface="Helvetica Neue"/>
                  <a:cs typeface="Helvetica Neue"/>
                  <a:sym typeface="Helvetica Neue"/>
                </a:rPr>
                <a:t>Solution</a:t>
              </a:r>
            </a:p>
          </p:txBody>
        </p:sp>
        <p:sp>
          <p:nvSpPr>
            <p:cNvPr id="271" name="Shape 271"/>
            <p:cNvSpPr/>
            <p:nvPr/>
          </p:nvSpPr>
          <p:spPr>
            <a:xfrm>
              <a:off x="9971485" y="0"/>
              <a:ext cx="2214600" cy="474600"/>
            </a:xfrm>
            <a:prstGeom prst="chevron">
              <a:avLst>
                <a:gd name="adj" fmla="val 50000"/>
              </a:avLst>
            </a:prstGeom>
            <a:solidFill>
              <a:srgbClr val="D4C074">
                <a:alpha val="23920"/>
              </a:srgbClr>
            </a:solidFill>
            <a:ln w="19050" cap="flat" cmpd="sng">
              <a:solidFill>
                <a:schemeClr val="lt1"/>
              </a:solidFill>
              <a:prstDash val="solid"/>
              <a:miter lim="800000"/>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2" name="Shape 272"/>
            <p:cNvSpPr txBox="1"/>
            <p:nvPr/>
          </p:nvSpPr>
          <p:spPr>
            <a:xfrm>
              <a:off x="10208711" y="0"/>
              <a:ext cx="1740000" cy="474600"/>
            </a:xfrm>
            <a:prstGeom prst="rect">
              <a:avLst/>
            </a:prstGeom>
            <a:noFill/>
            <a:ln>
              <a:noFill/>
            </a:ln>
          </p:spPr>
          <p:txBody>
            <a:bodyPr wrap="square" lIns="72000" tIns="24000" rIns="24000" bIns="24000" anchor="ctr" anchorCtr="0">
              <a:noAutofit/>
            </a:bodyPr>
            <a:lstStyle/>
            <a:p>
              <a:pPr marL="0" marR="0" lvl="0" indent="0" algn="ctr" rtl="0">
                <a:lnSpc>
                  <a:spcPct val="90000"/>
                </a:lnSpc>
                <a:spcBef>
                  <a:spcPts val="0"/>
                </a:spcBef>
                <a:spcAft>
                  <a:spcPts val="0"/>
                </a:spcAft>
                <a:buNone/>
              </a:pPr>
              <a:r>
                <a:rPr lang="en-US" sz="1800" b="0" i="0">
                  <a:solidFill>
                    <a:schemeClr val="dk1"/>
                  </a:solidFill>
                  <a:latin typeface="Helvetica Neue"/>
                  <a:ea typeface="Helvetica Neue"/>
                  <a:cs typeface="Helvetica Neue"/>
                  <a:sym typeface="Helvetica Neue"/>
                </a:rPr>
                <a:t>Conclusion</a:t>
              </a:r>
            </a:p>
          </p:txBody>
        </p:sp>
      </p:gr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1517</Words>
  <Application>Microsoft Office PowerPoint</Application>
  <PresentationFormat>Widescreen</PresentationFormat>
  <Paragraphs>352</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Verdana</vt:lpstr>
      <vt:lpstr>Helvetica Neue</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 Zlotnik</dc:creator>
  <cp:lastModifiedBy>Matt Zlotnik</cp:lastModifiedBy>
  <cp:revision>1</cp:revision>
  <dcterms:modified xsi:type="dcterms:W3CDTF">2017-11-30T03:11:07Z</dcterms:modified>
</cp:coreProperties>
</file>